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83" r:id="rId3"/>
    <p:sldId id="261" r:id="rId4"/>
    <p:sldId id="260" r:id="rId5"/>
    <p:sldId id="263" r:id="rId6"/>
    <p:sldId id="265" r:id="rId7"/>
    <p:sldId id="270" r:id="rId8"/>
    <p:sldId id="266" r:id="rId9"/>
    <p:sldId id="288" r:id="rId10"/>
    <p:sldId id="273" r:id="rId11"/>
    <p:sldId id="269" r:id="rId12"/>
    <p:sldId id="285" r:id="rId13"/>
    <p:sldId id="284" r:id="rId14"/>
    <p:sldId id="287" r:id="rId15"/>
    <p:sldId id="286" r:id="rId16"/>
    <p:sldId id="276" r:id="rId17"/>
    <p:sldId id="274" r:id="rId18"/>
    <p:sldId id="277" r:id="rId19"/>
    <p:sldId id="278" r:id="rId20"/>
    <p:sldId id="279" r:id="rId21"/>
    <p:sldId id="268" r:id="rId22"/>
    <p:sldId id="280" r:id="rId23"/>
    <p:sldId id="281" r:id="rId24"/>
    <p:sldId id="256" r:id="rId25"/>
    <p:sldId id="282" r:id="rId26"/>
    <p:sldId id="257" r:id="rId27"/>
    <p:sldId id="259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80" y="432025"/>
            <a:ext cx="9905998" cy="1478570"/>
          </a:xfrm>
        </p:spPr>
        <p:txBody>
          <a:bodyPr/>
          <a:lstStyle/>
          <a:p>
            <a:r>
              <a:rPr lang="da-DK" dirty="0"/>
              <a:t>I am . . .</a:t>
            </a:r>
            <a:br>
              <a:rPr lang="da-DK" dirty="0"/>
            </a:br>
            <a:r>
              <a:rPr lang="da-DK" dirty="0"/>
              <a:t>	A </a:t>
            </a:r>
            <a:r>
              <a:rPr lang="da-DK" dirty="0" err="1"/>
              <a:t>voice</a:t>
            </a:r>
            <a:r>
              <a:rPr lang="da-DK" dirty="0"/>
              <a:t> from the </a:t>
            </a:r>
            <a:r>
              <a:rPr lang="da-DK" dirty="0" err="1"/>
              <a:t>past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8078022D-344C-8C8C-E25E-7D408D8B4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5" t="5411" r="8384" b="15306"/>
          <a:stretch/>
        </p:blipFill>
        <p:spPr>
          <a:xfrm>
            <a:off x="5562601" y="1171310"/>
            <a:ext cx="4978400" cy="508608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8869B77-294B-4021-2EA5-E648534DC95B}"/>
              </a:ext>
            </a:extLst>
          </p:cNvPr>
          <p:cNvSpPr txBox="1"/>
          <p:nvPr/>
        </p:nvSpPr>
        <p:spPr>
          <a:xfrm>
            <a:off x="1413933" y="4036875"/>
            <a:ext cx="34683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  <a:p>
            <a:r>
              <a:rPr lang="da-DK" dirty="0"/>
              <a:t>Arne Skov</a:t>
            </a:r>
          </a:p>
          <a:p>
            <a:endParaRPr lang="da-DK" dirty="0"/>
          </a:p>
          <a:p>
            <a:r>
              <a:rPr lang="da-DK" dirty="0" err="1"/>
              <a:t>Chairman</a:t>
            </a:r>
            <a:r>
              <a:rPr lang="da-DK" dirty="0"/>
              <a:t> of Repair Cafe Danmark</a:t>
            </a:r>
          </a:p>
          <a:p>
            <a:endParaRPr lang="da-DK" dirty="0"/>
          </a:p>
          <a:p>
            <a:r>
              <a:rPr lang="da-DK" dirty="0" err="1"/>
              <a:t>Voluntary</a:t>
            </a:r>
            <a:r>
              <a:rPr lang="da-DK" dirty="0"/>
              <a:t> fixer in 5-6 repair cafes</a:t>
            </a:r>
          </a:p>
        </p:txBody>
      </p:sp>
    </p:spTree>
    <p:extLst>
      <p:ext uri="{BB962C8B-B14F-4D97-AF65-F5344CB8AC3E}">
        <p14:creationId xmlns:p14="http://schemas.microsoft.com/office/powerpoint/2010/main" val="357800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FC5A8-5985-49C4-17C2-699444FC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8518"/>
            <a:ext cx="8796867" cy="1278015"/>
          </a:xfrm>
        </p:spPr>
        <p:txBody>
          <a:bodyPr/>
          <a:lstStyle/>
          <a:p>
            <a:r>
              <a:rPr lang="da-DK" dirty="0" err="1"/>
              <a:t>Reparing</a:t>
            </a:r>
            <a:r>
              <a:rPr lang="da-DK" dirty="0"/>
              <a:t> is so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recycling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3D6E7C6-7EE5-73BC-71D4-F2902A939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03954"/>
            <a:ext cx="5767622" cy="3898913"/>
          </a:xfr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D7FC9EB-5046-A2B3-0534-A830BB69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0009826-5348-F3FB-BD86-BC8619671039}"/>
              </a:ext>
            </a:extLst>
          </p:cNvPr>
          <p:cNvSpPr txBox="1"/>
          <p:nvPr/>
        </p:nvSpPr>
        <p:spPr>
          <a:xfrm>
            <a:off x="6649850" y="4053409"/>
            <a:ext cx="400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 </a:t>
            </a:r>
            <a:r>
              <a:rPr lang="da-DK" dirty="0" err="1"/>
              <a:t>some</a:t>
            </a:r>
            <a:r>
              <a:rPr lang="da-DK" dirty="0"/>
              <a:t> products the difference just in GHG is a factor 7.</a:t>
            </a:r>
          </a:p>
        </p:txBody>
      </p:sp>
    </p:spTree>
    <p:extLst>
      <p:ext uri="{BB962C8B-B14F-4D97-AF65-F5344CB8AC3E}">
        <p14:creationId xmlns:p14="http://schemas.microsoft.com/office/powerpoint/2010/main" val="153980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B91F0-4DE8-A3B0-4CF4-77E9F122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8586786" cy="1478570"/>
          </a:xfrm>
        </p:spPr>
        <p:txBody>
          <a:bodyPr/>
          <a:lstStyle/>
          <a:p>
            <a:r>
              <a:rPr lang="da-DK" dirty="0"/>
              <a:t>Dumping </a:t>
            </a:r>
            <a:r>
              <a:rPr lang="da-DK" dirty="0" err="1"/>
              <a:t>waste</a:t>
            </a:r>
            <a:r>
              <a:rPr lang="da-DK" dirty="0"/>
              <a:t> and </a:t>
            </a:r>
            <a:r>
              <a:rPr lang="da-DK" dirty="0" err="1"/>
              <a:t>buying</a:t>
            </a:r>
            <a:r>
              <a:rPr lang="da-DK" dirty="0"/>
              <a:t> new </a:t>
            </a:r>
            <a:r>
              <a:rPr lang="da-DK" dirty="0" err="1"/>
              <a:t>things</a:t>
            </a:r>
            <a:r>
              <a:rPr lang="da-DK" dirty="0"/>
              <a:t> is not just a </a:t>
            </a:r>
            <a:r>
              <a:rPr lang="da-DK" dirty="0" err="1"/>
              <a:t>cost</a:t>
            </a:r>
            <a:r>
              <a:rPr lang="da-DK" dirty="0"/>
              <a:t> for </a:t>
            </a:r>
            <a:r>
              <a:rPr lang="da-DK" dirty="0" err="1"/>
              <a:t>you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6A2C09-EE44-7EBE-CF3C-E1D8CD81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114A3BE-C9E6-C622-F0CA-38A865D4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Maybe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afford</a:t>
            </a:r>
            <a:r>
              <a:rPr lang="da-DK" dirty="0"/>
              <a:t> the new iPhone, but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the </a:t>
            </a:r>
            <a:r>
              <a:rPr lang="da-DK" dirty="0" err="1"/>
              <a:t>cost</a:t>
            </a:r>
            <a:r>
              <a:rPr lang="da-DK" dirty="0"/>
              <a:t> on the </a:t>
            </a:r>
            <a:r>
              <a:rPr lang="da-DK" dirty="0" err="1"/>
              <a:t>climate</a:t>
            </a:r>
            <a:r>
              <a:rPr lang="da-DK" dirty="0"/>
              <a:t>, the </a:t>
            </a:r>
            <a:r>
              <a:rPr lang="da-DK" dirty="0" err="1"/>
              <a:t>resources</a:t>
            </a:r>
            <a:r>
              <a:rPr lang="da-DK" dirty="0"/>
              <a:t> and the </a:t>
            </a:r>
            <a:r>
              <a:rPr lang="da-DK" dirty="0" err="1"/>
              <a:t>environment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9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6A2C09-EE44-7EBE-CF3C-E1D8CD81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B27ECEF-6650-EB6E-7BD1-16F99939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Cost</a:t>
            </a:r>
            <a:r>
              <a:rPr lang="da-DK" dirty="0"/>
              <a:t> on </a:t>
            </a:r>
            <a:r>
              <a:rPr lang="da-DK" dirty="0" err="1"/>
              <a:t>ressouces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D7276DF-0F6C-A85E-589D-B137AFD68AE3}"/>
              </a:ext>
            </a:extLst>
          </p:cNvPr>
          <p:cNvSpPr txBox="1"/>
          <p:nvPr/>
        </p:nvSpPr>
        <p:spPr>
          <a:xfrm>
            <a:off x="1883833" y="1496923"/>
            <a:ext cx="6104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1972: Club of Rome: Limits to </a:t>
            </a:r>
            <a:r>
              <a:rPr lang="da-DK" dirty="0" err="1"/>
              <a:t>growth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risk</a:t>
            </a:r>
            <a:r>
              <a:rPr lang="da-DK" dirty="0"/>
              <a:t> of </a:t>
            </a:r>
            <a:r>
              <a:rPr lang="da-DK" dirty="0" err="1"/>
              <a:t>lack</a:t>
            </a:r>
            <a:r>
              <a:rPr lang="da-DK" dirty="0"/>
              <a:t> of </a:t>
            </a:r>
            <a:r>
              <a:rPr lang="da-DK" dirty="0" err="1"/>
              <a:t>resourses</a:t>
            </a:r>
            <a:r>
              <a:rPr lang="da-DK" dirty="0"/>
              <a:t> </a:t>
            </a:r>
            <a:r>
              <a:rPr lang="da-DK" dirty="0" err="1"/>
              <a:t>leading</a:t>
            </a:r>
            <a:r>
              <a:rPr lang="da-DK" dirty="0"/>
              <a:t> to </a:t>
            </a:r>
            <a:r>
              <a:rPr lang="da-DK" dirty="0" err="1"/>
              <a:t>violent</a:t>
            </a:r>
            <a:r>
              <a:rPr lang="da-DK" dirty="0"/>
              <a:t> </a:t>
            </a:r>
            <a:r>
              <a:rPr lang="da-DK" dirty="0" err="1"/>
              <a:t>conflicts</a:t>
            </a:r>
            <a:r>
              <a:rPr lang="da-DK" dirty="0"/>
              <a:t>)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190C4D7-5758-0939-A2A6-E82A25A68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684"/>
            <a:ext cx="5164465" cy="359931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21CC88C-1432-5A52-BF2A-A97AC8531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267" y="3258684"/>
            <a:ext cx="5396276" cy="359931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16DA5A1-F876-6314-890C-5656D80C64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32" r="20191"/>
          <a:stretch/>
        </p:blipFill>
        <p:spPr>
          <a:xfrm>
            <a:off x="9398000" y="3265714"/>
            <a:ext cx="279400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04E90-FBFF-42AE-1B23-99858C99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767388" cy="3541714"/>
          </a:xfrm>
        </p:spPr>
        <p:txBody>
          <a:bodyPr>
            <a:normAutofit/>
          </a:bodyPr>
          <a:lstStyle/>
          <a:p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procuct</a:t>
            </a:r>
            <a:r>
              <a:rPr lang="da-DK" dirty="0"/>
              <a:t> puts a load on the </a:t>
            </a:r>
            <a:r>
              <a:rPr lang="da-DK" dirty="0" err="1"/>
              <a:t>climate</a:t>
            </a:r>
            <a:r>
              <a:rPr lang="da-DK" dirty="0"/>
              <a:t> </a:t>
            </a:r>
            <a:r>
              <a:rPr lang="da-DK"/>
              <a:t>through </a:t>
            </a:r>
            <a:r>
              <a:rPr lang="da-DK" dirty="0"/>
              <a:t>the emission of GHG </a:t>
            </a:r>
            <a:r>
              <a:rPr lang="da-DK" dirty="0" err="1"/>
              <a:t>while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produced</a:t>
            </a:r>
            <a:r>
              <a:rPr lang="da-DK" dirty="0"/>
              <a:t>. </a:t>
            </a:r>
          </a:p>
          <a:p>
            <a:pPr lvl="1"/>
            <a:r>
              <a:rPr lang="da-DK" dirty="0" err="1"/>
              <a:t>Omission</a:t>
            </a:r>
            <a:r>
              <a:rPr lang="da-DK" dirty="0"/>
              <a:t> of the GHG from </a:t>
            </a:r>
            <a:r>
              <a:rPr lang="da-DK" dirty="0" err="1"/>
              <a:t>foreign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</a:t>
            </a:r>
            <a:r>
              <a:rPr lang="da-DK" dirty="0" err="1"/>
              <a:t>doesn’t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green. </a:t>
            </a:r>
          </a:p>
          <a:p>
            <a:pPr lvl="1"/>
            <a:r>
              <a:rPr lang="da-DK" dirty="0"/>
              <a:t>Try out CO2 / GHG  </a:t>
            </a:r>
            <a:r>
              <a:rPr lang="da-DK" dirty="0" err="1"/>
              <a:t>calculators</a:t>
            </a:r>
            <a:r>
              <a:rPr lang="da-DK" dirty="0"/>
              <a:t> on the internet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6A2C09-EE44-7EBE-CF3C-E1D8CD81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E5AD18F-1B68-A115-5970-3DAC94C5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427" y="2612496"/>
            <a:ext cx="4388911" cy="317870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61C6F9C2-B90F-599D-7EA7-688A7567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Load on the </a:t>
            </a:r>
            <a:r>
              <a:rPr lang="da-DK" dirty="0" err="1"/>
              <a:t>climate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43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B91F0-4DE8-A3B0-4CF4-77E9F122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8586786" cy="1108682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increasing</a:t>
            </a:r>
            <a:r>
              <a:rPr lang="da-DK" dirty="0"/>
              <a:t> </a:t>
            </a:r>
            <a:r>
              <a:rPr lang="da-DK" dirty="0" err="1"/>
              <a:t>waste</a:t>
            </a:r>
            <a:r>
              <a:rPr lang="da-DK" dirty="0"/>
              <a:t> problem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6A2C09-EE44-7EBE-CF3C-E1D8CD81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6DF5860-C36F-697B-CFCA-87C7E6D5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33" y="1658143"/>
            <a:ext cx="10093853" cy="2211124"/>
          </a:xfrm>
        </p:spPr>
        <p:txBody>
          <a:bodyPr/>
          <a:lstStyle/>
          <a:p>
            <a:r>
              <a:rPr lang="da-DK" dirty="0" err="1"/>
              <a:t>Removing</a:t>
            </a:r>
            <a:r>
              <a:rPr lang="da-DK" dirty="0"/>
              <a:t> </a:t>
            </a:r>
            <a:r>
              <a:rPr lang="da-DK" dirty="0" err="1"/>
              <a:t>waste</a:t>
            </a:r>
            <a:r>
              <a:rPr lang="da-DK" dirty="0"/>
              <a:t> is in no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free</a:t>
            </a:r>
            <a:endParaRPr lang="da-DK" dirty="0"/>
          </a:p>
          <a:p>
            <a:r>
              <a:rPr lang="da-DK" dirty="0"/>
              <a:t>Denmark has a </a:t>
            </a:r>
            <a:r>
              <a:rPr lang="da-DK" dirty="0" err="1"/>
              <a:t>yearly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of 100.000 ton of </a:t>
            </a:r>
            <a:r>
              <a:rPr lang="da-DK" dirty="0" err="1"/>
              <a:t>electrical</a:t>
            </a:r>
            <a:r>
              <a:rPr lang="da-DK" dirty="0"/>
              <a:t> </a:t>
            </a:r>
            <a:r>
              <a:rPr lang="da-DK" dirty="0" err="1"/>
              <a:t>waste</a:t>
            </a:r>
            <a:endParaRPr lang="da-DK" dirty="0"/>
          </a:p>
          <a:p>
            <a:r>
              <a:rPr lang="da-DK" dirty="0"/>
              <a:t>90.000 ton of </a:t>
            </a:r>
            <a:r>
              <a:rPr lang="da-DK" dirty="0" err="1"/>
              <a:t>textile</a:t>
            </a:r>
            <a:r>
              <a:rPr lang="da-DK" dirty="0"/>
              <a:t> </a:t>
            </a:r>
            <a:r>
              <a:rPr lang="da-DK" dirty="0" err="1"/>
              <a:t>waste</a:t>
            </a:r>
            <a:endParaRPr lang="da-DK" dirty="0"/>
          </a:p>
          <a:p>
            <a:r>
              <a:rPr lang="da-DK" dirty="0"/>
              <a:t>At </a:t>
            </a:r>
            <a:r>
              <a:rPr lang="da-DK" dirty="0" err="1"/>
              <a:t>least</a:t>
            </a:r>
            <a:r>
              <a:rPr lang="da-DK" dirty="0"/>
              <a:t> 130.000 ton of plastic </a:t>
            </a:r>
            <a:r>
              <a:rPr lang="da-DK" dirty="0" err="1"/>
              <a:t>waste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0391C13-51B7-7023-BE13-37632A60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735" y="4099859"/>
            <a:ext cx="5982808" cy="275814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C3F731C-0514-D051-D3B9-13C820FA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7" y="4100722"/>
            <a:ext cx="5198941" cy="27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1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B91F0-4DE8-A3B0-4CF4-77E9F122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drive to repair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04E90-FBFF-42AE-1B23-99858C99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Positive:</a:t>
            </a:r>
          </a:p>
          <a:p>
            <a:pPr lvl="1"/>
            <a:r>
              <a:rPr lang="da-DK" dirty="0"/>
              <a:t>Item positive </a:t>
            </a:r>
            <a:r>
              <a:rPr lang="da-DK" dirty="0" err="1"/>
              <a:t>history</a:t>
            </a:r>
            <a:r>
              <a:rPr lang="da-DK" dirty="0"/>
              <a:t> / </a:t>
            </a:r>
            <a:r>
              <a:rPr lang="da-DK" dirty="0" err="1"/>
              <a:t>inherited</a:t>
            </a:r>
            <a:r>
              <a:rPr lang="da-DK" dirty="0"/>
              <a:t> item</a:t>
            </a:r>
          </a:p>
          <a:p>
            <a:pPr lvl="1"/>
            <a:r>
              <a:rPr lang="da-DK" dirty="0"/>
              <a:t>Finances: I have to</a:t>
            </a:r>
          </a:p>
          <a:p>
            <a:pPr lvl="1"/>
            <a:r>
              <a:rPr lang="da-DK" dirty="0"/>
              <a:t>Good </a:t>
            </a:r>
            <a:r>
              <a:rPr lang="da-DK" dirty="0" err="1"/>
              <a:t>upbringing</a:t>
            </a:r>
            <a:r>
              <a:rPr lang="da-DK" dirty="0"/>
              <a:t>: To </a:t>
            </a:r>
            <a:r>
              <a:rPr lang="da-DK" dirty="0" err="1"/>
              <a:t>preserve</a:t>
            </a:r>
            <a:endParaRPr lang="da-DK" dirty="0"/>
          </a:p>
          <a:p>
            <a:r>
              <a:rPr lang="da-DK" dirty="0"/>
              <a:t>Negative</a:t>
            </a:r>
          </a:p>
          <a:p>
            <a:pPr lvl="1"/>
            <a:r>
              <a:rPr lang="da-DK" dirty="0" err="1"/>
              <a:t>Lack</a:t>
            </a:r>
            <a:r>
              <a:rPr lang="da-DK" dirty="0"/>
              <a:t> of </a:t>
            </a:r>
            <a:r>
              <a:rPr lang="da-DK" dirty="0" err="1"/>
              <a:t>knowledge</a:t>
            </a:r>
            <a:r>
              <a:rPr lang="da-DK" dirty="0"/>
              <a:t>	</a:t>
            </a:r>
          </a:p>
          <a:p>
            <a:pPr lvl="1"/>
            <a:r>
              <a:rPr lang="da-DK" dirty="0" err="1"/>
              <a:t>Need</a:t>
            </a:r>
            <a:r>
              <a:rPr lang="da-DK" dirty="0"/>
              <a:t> of special </a:t>
            </a:r>
            <a:r>
              <a:rPr lang="da-DK" dirty="0" err="1"/>
              <a:t>tools</a:t>
            </a:r>
            <a:endParaRPr lang="da-DK" dirty="0"/>
          </a:p>
          <a:p>
            <a:pPr lvl="1"/>
            <a:r>
              <a:rPr lang="da-DK" dirty="0"/>
              <a:t>No or </a:t>
            </a:r>
            <a:r>
              <a:rPr lang="da-DK" dirty="0" err="1"/>
              <a:t>expensice</a:t>
            </a:r>
            <a:r>
              <a:rPr lang="da-DK" dirty="0"/>
              <a:t> spare parts</a:t>
            </a:r>
          </a:p>
          <a:p>
            <a:pPr lvl="1"/>
            <a:r>
              <a:rPr lang="da-DK" dirty="0" err="1"/>
              <a:t>Designed</a:t>
            </a:r>
            <a:r>
              <a:rPr lang="da-DK" dirty="0"/>
              <a:t> </a:t>
            </a:r>
            <a:r>
              <a:rPr lang="da-DK" dirty="0" err="1"/>
              <a:t>repairability</a:t>
            </a:r>
            <a:r>
              <a:rPr lang="da-DK" dirty="0"/>
              <a:t> </a:t>
            </a:r>
            <a:r>
              <a:rPr lang="da-DK" dirty="0" err="1"/>
              <a:t>constraints</a:t>
            </a:r>
            <a:endParaRPr lang="da-DK" dirty="0"/>
          </a:p>
          <a:p>
            <a:pPr lvl="1"/>
            <a:r>
              <a:rPr lang="da-DK" dirty="0"/>
              <a:t>I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deserve</a:t>
            </a:r>
            <a:r>
              <a:rPr lang="da-DK" dirty="0"/>
              <a:t> a new </a:t>
            </a:r>
            <a:r>
              <a:rPr lang="da-DK" dirty="0" err="1"/>
              <a:t>thisorthat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6A2C09-EE44-7EBE-CF3C-E1D8CD81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/>
              <a:t>productwise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7333721" cy="3541714"/>
          </a:xfrm>
        </p:spPr>
        <p:txBody>
          <a:bodyPr>
            <a:normAutofit/>
          </a:bodyPr>
          <a:lstStyle/>
          <a:p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reading</a:t>
            </a:r>
            <a:r>
              <a:rPr lang="da-DK" dirty="0"/>
              <a:t> the pricetag </a:t>
            </a:r>
            <a:r>
              <a:rPr lang="da-DK" dirty="0" err="1"/>
              <a:t>will</a:t>
            </a:r>
            <a:r>
              <a:rPr lang="da-DK" dirty="0"/>
              <a:t> not give </a:t>
            </a:r>
            <a:r>
              <a:rPr lang="da-DK" dirty="0" err="1"/>
              <a:t>us</a:t>
            </a:r>
            <a:r>
              <a:rPr lang="da-DK" dirty="0"/>
              <a:t> the </a:t>
            </a:r>
            <a:r>
              <a:rPr lang="da-DK" dirty="0" err="1"/>
              <a:t>best</a:t>
            </a:r>
            <a:r>
              <a:rPr lang="da-DK" dirty="0"/>
              <a:t> </a:t>
            </a:r>
            <a:r>
              <a:rPr lang="da-DK" dirty="0" err="1"/>
              <a:t>offering</a:t>
            </a:r>
            <a:r>
              <a:rPr lang="da-DK" dirty="0"/>
              <a:t>.</a:t>
            </a:r>
          </a:p>
          <a:p>
            <a:r>
              <a:rPr lang="da-DK" dirty="0"/>
              <a:t>”The wise </a:t>
            </a:r>
            <a:r>
              <a:rPr lang="da-DK" dirty="0" err="1"/>
              <a:t>choice</a:t>
            </a:r>
            <a:r>
              <a:rPr lang="da-DK" dirty="0"/>
              <a:t>” is </a:t>
            </a:r>
            <a:r>
              <a:rPr lang="da-DK" dirty="0" err="1"/>
              <a:t>one</a:t>
            </a:r>
            <a:r>
              <a:rPr lang="da-DK" dirty="0"/>
              <a:t> of the </a:t>
            </a:r>
            <a:r>
              <a:rPr lang="da-DK" dirty="0" err="1"/>
              <a:t>few</a:t>
            </a:r>
            <a:r>
              <a:rPr lang="da-DK" dirty="0"/>
              <a:t>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to </a:t>
            </a:r>
            <a:r>
              <a:rPr lang="da-DK" dirty="0" err="1"/>
              <a:t>influence</a:t>
            </a:r>
            <a:r>
              <a:rPr lang="da-DK" dirty="0"/>
              <a:t> the </a:t>
            </a:r>
            <a:r>
              <a:rPr lang="da-DK" dirty="0" err="1"/>
              <a:t>manufactorers</a:t>
            </a:r>
            <a:r>
              <a:rPr lang="da-DK" dirty="0"/>
              <a:t>. Let </a:t>
            </a:r>
            <a:r>
              <a:rPr lang="da-DK" dirty="0" err="1"/>
              <a:t>us</a:t>
            </a:r>
            <a:r>
              <a:rPr lang="da-DK" dirty="0"/>
              <a:t> show </a:t>
            </a:r>
            <a:r>
              <a:rPr lang="da-DK" dirty="0" err="1"/>
              <a:t>those</a:t>
            </a:r>
            <a:r>
              <a:rPr lang="da-DK" dirty="0"/>
              <a:t> </a:t>
            </a:r>
            <a:r>
              <a:rPr lang="da-DK" dirty="0" err="1"/>
              <a:t>manufactorers</a:t>
            </a:r>
            <a:r>
              <a:rPr lang="da-DK" dirty="0"/>
              <a:t>,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doesn’t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the </a:t>
            </a:r>
            <a:r>
              <a:rPr lang="da-DK" dirty="0" err="1"/>
              <a:t>preservation</a:t>
            </a:r>
            <a:r>
              <a:rPr lang="da-DK" dirty="0"/>
              <a:t> of </a:t>
            </a:r>
            <a:r>
              <a:rPr lang="da-DK" dirty="0" err="1"/>
              <a:t>climate</a:t>
            </a:r>
            <a:r>
              <a:rPr lang="da-DK" dirty="0"/>
              <a:t>, ressources and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money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consideration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9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?</a:t>
            </a:r>
          </a:p>
          <a:p>
            <a:r>
              <a:rPr lang="da-DK" dirty="0"/>
              <a:t>?</a:t>
            </a:r>
          </a:p>
          <a:p>
            <a:r>
              <a:rPr lang="da-DK" dirty="0"/>
              <a:t>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her noget jeg har brug for?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her er den svære del. For selvfølgelig bliver vi lykkeligere af at købe en ekstra stavblender. Engang imellem skal man spørge ”til gavn for hvem?”</a:t>
            </a:r>
          </a:p>
          <a:p>
            <a:r>
              <a:rPr lang="da-DK" dirty="0"/>
              <a:t>Vi tror mere på </a:t>
            </a:r>
            <a:r>
              <a:rPr lang="da-DK" dirty="0" err="1"/>
              <a:t>H&amp;Ms</a:t>
            </a:r>
            <a:r>
              <a:rPr lang="da-DK" dirty="0"/>
              <a:t> annoncer end på Greta Thunberg.</a:t>
            </a:r>
          </a:p>
          <a:p>
            <a:r>
              <a:rPr lang="da-DK" dirty="0"/>
              <a:t>Gaver: Jeg elsker min datter – skal jeg vise det med en ekstra støvsuger eller med en tur til Vildmosen?</a:t>
            </a:r>
          </a:p>
          <a:p>
            <a:r>
              <a:rPr lang="da-DK" dirty="0"/>
              <a:t>Valg af produkttype: Simpel eller kompliceret?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Produktvalg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83267"/>
            <a:ext cx="6647921" cy="420793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En termokande + kaffefilter + vandkedel kan rundt regnet gå i stykker 1 sted: Kedlen kan blive utæt.</a:t>
            </a:r>
          </a:p>
          <a:p>
            <a:r>
              <a:rPr lang="da-DK" dirty="0"/>
              <a:t>En filterkaffemaskine kan gå i stykker i varmelegemet, i termosikringen, i slangen fra vandbeholderen og i tilledningen: 4 steder.</a:t>
            </a:r>
          </a:p>
          <a:p>
            <a:r>
              <a:rPr lang="da-DK" dirty="0"/>
              <a:t>Hvor mange steder kan en </a:t>
            </a:r>
            <a:r>
              <a:rPr lang="da-DK" dirty="0" err="1"/>
              <a:t>Delonghi</a:t>
            </a:r>
            <a:r>
              <a:rPr lang="da-DK" dirty="0"/>
              <a:t> kaffebrygger med indbygget kaffekværn og mælkeskummer gå i stykker?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DC69C36-ACF2-96B2-BBAE-34E8610B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05" y="2743199"/>
            <a:ext cx="3797458" cy="38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80" y="432025"/>
            <a:ext cx="9905998" cy="1478570"/>
          </a:xfrm>
        </p:spPr>
        <p:txBody>
          <a:bodyPr>
            <a:normAutofit/>
          </a:bodyPr>
          <a:lstStyle/>
          <a:p>
            <a:r>
              <a:rPr lang="da-DK" dirty="0"/>
              <a:t>The repair cafes </a:t>
            </a:r>
            <a:r>
              <a:rPr lang="da-DK" dirty="0" err="1"/>
              <a:t>started</a:t>
            </a:r>
            <a:r>
              <a:rPr lang="da-DK" dirty="0"/>
              <a:t> in 2009 in the </a:t>
            </a:r>
            <a:r>
              <a:rPr lang="da-DK" dirty="0" err="1"/>
              <a:t>netherlands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1910595"/>
            <a:ext cx="9905999" cy="3541714"/>
          </a:xfrm>
        </p:spPr>
        <p:txBody>
          <a:bodyPr/>
          <a:lstStyle/>
          <a:p>
            <a:r>
              <a:rPr lang="da-DK" dirty="0"/>
              <a:t>Now </a:t>
            </a:r>
            <a:r>
              <a:rPr lang="da-DK" dirty="0" err="1"/>
              <a:t>there’s</a:t>
            </a:r>
            <a:r>
              <a:rPr lang="da-DK" dirty="0"/>
              <a:t> more </a:t>
            </a:r>
            <a:r>
              <a:rPr lang="da-DK" dirty="0" err="1"/>
              <a:t>than</a:t>
            </a:r>
            <a:r>
              <a:rPr lang="da-DK" dirty="0"/>
              <a:t> 3.300 all over the </a:t>
            </a:r>
            <a:r>
              <a:rPr lang="da-DK" dirty="0" err="1"/>
              <a:t>world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D6020D3-7414-25D7-79CD-DC053EF9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89" y="2463800"/>
            <a:ext cx="8265583" cy="40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Produktvurdering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7933"/>
            <a:ext cx="7658099" cy="412326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Prisen (er ikke alt)</a:t>
            </a:r>
          </a:p>
          <a:p>
            <a:r>
              <a:rPr lang="da-DK" dirty="0"/>
              <a:t>Er der mærkningsordning</a:t>
            </a:r>
          </a:p>
          <a:p>
            <a:r>
              <a:rPr lang="da-DK" dirty="0"/>
              <a:t>Materialevalg: Metal eller plastik, vægt (En spritny symaskine med flest dele af plastik har ikke samme holdbarhed som en (repareret) gammel symaskine</a:t>
            </a:r>
          </a:p>
          <a:p>
            <a:r>
              <a:rPr lang="da-DK" dirty="0"/>
              <a:t>Omfatter brugsanvisningen oplysninger om vedligehold?</a:t>
            </a:r>
          </a:p>
          <a:p>
            <a:r>
              <a:rPr lang="da-DK" dirty="0"/>
              <a:t>Ser det ud til at den kan enkelt vedligeholdes (eller er almindeligt vedligehold blevet gjort til en reparation)</a:t>
            </a:r>
          </a:p>
          <a:p>
            <a:r>
              <a:rPr lang="da-DK" dirty="0"/>
              <a:t>Er sliddele lavet af holdbart materiale?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8EF5EF9-4392-2772-B6F1-DD55FA01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511" y="3429000"/>
            <a:ext cx="3197755" cy="30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86907-C2A6-0EA5-2E13-31A35019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Produktdesign til ressourcespild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87142E0-0086-FD97-14DE-9A51B39B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1919287"/>
            <a:ext cx="4218590" cy="3880379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1E63136-1AAE-5791-AA44-F9E8D8667A0B}"/>
              </a:ext>
            </a:extLst>
          </p:cNvPr>
          <p:cNvSpPr txBox="1"/>
          <p:nvPr/>
        </p:nvSpPr>
        <p:spPr>
          <a:xfrm>
            <a:off x="5621867" y="2379133"/>
            <a:ext cx="5647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Fyldt beholder til overskudsblæk – udskiftning burde være vedligehold:</a:t>
            </a:r>
          </a:p>
          <a:p>
            <a:endParaRPr lang="da-DK" dirty="0"/>
          </a:p>
          <a:p>
            <a:r>
              <a:rPr lang="da-DK" dirty="0"/>
              <a:t>De fleste forbrugere vil smide hele printeren væk –</a:t>
            </a:r>
          </a:p>
          <a:p>
            <a:r>
              <a:rPr lang="da-DK" dirty="0"/>
              <a:t>Blot fordi der skal bruges en ny beholder til </a:t>
            </a:r>
          </a:p>
          <a:p>
            <a:r>
              <a:rPr lang="da-DK" dirty="0"/>
              <a:t>overskudsblæk. Eller den gamle skal vaskes – se </a:t>
            </a:r>
          </a:p>
          <a:p>
            <a:r>
              <a:rPr lang="da-DK" dirty="0"/>
              <a:t>cirklen øverst til venstre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DDB56F0-93A6-AB53-1350-58F47E22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1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Reparationsvenlighed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Findes der en serviceorganisation?</a:t>
            </a:r>
          </a:p>
          <a:p>
            <a:r>
              <a:rPr lang="da-DK" dirty="0"/>
              <a:t>Kan der fås reservedele til den?</a:t>
            </a:r>
          </a:p>
          <a:p>
            <a:r>
              <a:rPr lang="da-DK" dirty="0"/>
              <a:t>Hvad er prisen på reservedele?</a:t>
            </a:r>
          </a:p>
          <a:p>
            <a:r>
              <a:rPr lang="da-DK" dirty="0"/>
              <a:t>Er der tilgængelige reparationsvejledninger</a:t>
            </a:r>
          </a:p>
          <a:p>
            <a:r>
              <a:rPr lang="da-DK" dirty="0"/>
              <a:t>Er den samlet med nogenlunde almindelige skruer?</a:t>
            </a:r>
          </a:p>
          <a:p>
            <a:r>
              <a:rPr lang="da-DK" dirty="0"/>
              <a:t>REPARATIONSINDEX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6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Reparationshindringer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Limet sammen? Samlet med usynlige plastiktappe? Nittet sammen? Samlet med meget specielle skruer?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B018C05-E474-1A7B-554A-58F48B9B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7" y="2724591"/>
            <a:ext cx="6096000" cy="32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6F53-4322-4563-A064-583622F2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53698"/>
          </a:xfrm>
        </p:spPr>
        <p:txBody>
          <a:bodyPr/>
          <a:lstStyle/>
          <a:p>
            <a:r>
              <a:rPr lang="da-DK" dirty="0"/>
              <a:t>Retten til at reparere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B2A6BA-52B9-4EF0-9AD6-968899E27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186609"/>
            <a:ext cx="8791575" cy="4244008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tx1"/>
                </a:solidFill>
              </a:rPr>
              <a:t>Ejer man egentligt sit købte udstyr hvis man afskæres fra retten til at reparere det?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Verdens befolkning kræver mere klimavenlige produktionsformer mens virksomheder stadig tillades at spænde ben, teknisk og juridisk, for reparationer, Og sågar benytte sig af planlagt forældelse.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88C62A-0F07-4FF2-8D1C-B69F8194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612" y="2911681"/>
            <a:ext cx="3533301" cy="19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453B19-F6A5-481A-ABFF-25C85528430C}"/>
              </a:ext>
            </a:extLst>
          </p:cNvPr>
          <p:cNvSpPr txBox="1"/>
          <p:nvPr/>
        </p:nvSpPr>
        <p:spPr>
          <a:xfrm>
            <a:off x="2131087" y="3115734"/>
            <a:ext cx="4286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/>
                </a:solidFill>
              </a:rPr>
              <a:t>For 40-50 år siden var det en selvfølge at man skulle kunne reparere sit grej: Tag </a:t>
            </a:r>
            <a:r>
              <a:rPr lang="da-DK" sz="1400" dirty="0" err="1">
                <a:solidFill>
                  <a:schemeClr val="tx1"/>
                </a:solidFill>
              </a:rPr>
              <a:t>bagpladen</a:t>
            </a:r>
            <a:r>
              <a:rPr lang="da-DK" sz="1400" dirty="0">
                <a:solidFill>
                  <a:schemeClr val="tx1"/>
                </a:solidFill>
              </a:rPr>
              <a:t> af en gammel radio og du finder et elektrisk diagram og værdier/betegnelser på alt. Selv på en Ap</a:t>
            </a:r>
            <a:r>
              <a:rPr lang="da-DK" sz="1400" dirty="0"/>
              <a:t>p</a:t>
            </a:r>
            <a:r>
              <a:rPr lang="da-DK" sz="1400" dirty="0">
                <a:solidFill>
                  <a:schemeClr val="tx1"/>
                </a:solidFill>
              </a:rPr>
              <a:t>le-1 -&gt;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B524F9C-A378-61FD-B3ED-F1E68FCF9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Tilsammen ved vi meget mere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Spørg andre til råds. Fx Repair Cafeerne – vi er her for at styrke forbrugerne.</a:t>
            </a:r>
          </a:p>
          <a:p>
            <a:r>
              <a:rPr lang="da-DK" dirty="0"/>
              <a:t>Og hjælp os med at blive klogere – deltag i en repair cafe eller brug en repair cafe når noget går i stykker,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10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E7E0C-A57C-4F74-A151-A402B454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reparationsbegrænsninger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1E0353-8927-432D-963C-47B3781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0017"/>
            <a:ext cx="4641575" cy="416118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Apple har længe været dygtige m.h.t. at foretage tekniske begrænsninger i forhold til reparation; fra specielle skruer til diverse software </a:t>
            </a:r>
            <a:r>
              <a:rPr lang="da-DK" dirty="0" err="1"/>
              <a:t>lock</a:t>
            </a:r>
            <a:r>
              <a:rPr lang="da-DK" dirty="0"/>
              <a:t> komponenter.</a:t>
            </a:r>
          </a:p>
          <a:p>
            <a:r>
              <a:rPr lang="da-DK" dirty="0"/>
              <a:t>Men det griber mere og mere om sig, fx Tesla, John Deere. Det er kun nogle gange konsekvens af en teknologisk forbedring; ofte er det en kamp om forbrugerens pengepung. Og vi er ved at tabe kampen.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7C6BC55-2756-49B9-8195-D9CDDDD7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060" y="1788837"/>
            <a:ext cx="5008079" cy="464371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9D58F70-929E-D713-0CF9-4DB8FF1CB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9075D-548C-4E9B-9008-1EF38516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Right to </a:t>
            </a:r>
            <a:r>
              <a:rPr lang="da-DK" dirty="0" err="1"/>
              <a:t>repair</a:t>
            </a:r>
            <a:r>
              <a:rPr lang="da-DK" dirty="0"/>
              <a:t> </a:t>
            </a:r>
            <a:r>
              <a:rPr lang="da-DK" dirty="0" err="1"/>
              <a:t>initiative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81959B-CA72-441E-ADCB-D343DBED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Bedre for forbrugeren og bedre for miljøet</a:t>
            </a:r>
          </a:p>
          <a:p>
            <a:r>
              <a:rPr lang="da-DK" dirty="0"/>
              <a:t>Repair.org</a:t>
            </a:r>
          </a:p>
          <a:p>
            <a:r>
              <a:rPr lang="da-DK" dirty="0"/>
              <a:t>Repair.eu</a:t>
            </a:r>
          </a:p>
          <a:p>
            <a:pPr lvl="1"/>
            <a:r>
              <a:rPr lang="da-DK" dirty="0"/>
              <a:t>Design produkter til at holde og til at kunne repareres</a:t>
            </a:r>
          </a:p>
          <a:p>
            <a:pPr lvl="1"/>
            <a:r>
              <a:rPr lang="da-DK" dirty="0"/>
              <a:t>Uhindret adgang til oplysninger og reservedele til reparation</a:t>
            </a:r>
          </a:p>
          <a:p>
            <a:pPr lvl="1"/>
            <a:r>
              <a:rPr lang="da-DK" dirty="0"/>
              <a:t>Velinformerede forbrugere, fx en mærkningsordning</a:t>
            </a:r>
          </a:p>
          <a:p>
            <a:r>
              <a:rPr lang="da-DK" dirty="0"/>
              <a:t>EP beslutning om Right To </a:t>
            </a:r>
            <a:r>
              <a:rPr lang="da-DK" dirty="0" err="1"/>
              <a:t>Repair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D61B6F-AECF-5697-EDEA-836272F13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4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3331079-8E54-C822-7EB7-5A0B49495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62CF99-321B-42F1-B481-8DF6C4E9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fordele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4DC66C-A1A1-499D-A8ED-E95659FE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9226"/>
            <a:ext cx="9001655" cy="4333461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Støtte til oprettelse og drift af reparationscafé: vejledninger og mulighed for økonomisk støtte.</a:t>
            </a:r>
          </a:p>
          <a:p>
            <a:r>
              <a:rPr lang="da-DK" dirty="0"/>
              <a:t>Gensidig støtte hen ad vejen: så gør vi sådan når vi vasker vort tøj.</a:t>
            </a:r>
          </a:p>
          <a:p>
            <a:pPr lvl="1"/>
            <a:r>
              <a:rPr lang="da-DK" dirty="0"/>
              <a:t>Diverse kurser i reparation og administration</a:t>
            </a:r>
          </a:p>
          <a:p>
            <a:pPr lvl="1"/>
            <a:r>
              <a:rPr lang="da-DK" dirty="0"/>
              <a:t>Erfaringsudveksling og kontaktnet</a:t>
            </a:r>
          </a:p>
          <a:p>
            <a:r>
              <a:rPr lang="da-DK" dirty="0"/>
              <a:t>Sammen er vi stærkere:</a:t>
            </a:r>
          </a:p>
          <a:p>
            <a:pPr lvl="1"/>
            <a:r>
              <a:rPr lang="da-DK" dirty="0"/>
              <a:t>Vi bliver interessante for samarbejdspartnere: Økonomisk støtte, TÆNK</a:t>
            </a:r>
          </a:p>
          <a:p>
            <a:pPr lvl="1"/>
            <a:r>
              <a:rPr lang="da-DK" dirty="0"/>
              <a:t>Vi kan bedre lave og frembære politiske udspil</a:t>
            </a:r>
          </a:p>
          <a:p>
            <a:pPr lvl="1"/>
            <a:r>
              <a:rPr lang="da-DK" dirty="0"/>
              <a:t>Omtale i aviser og TV tiltrækker flere frivillige og flere brugere</a:t>
            </a:r>
          </a:p>
          <a:p>
            <a:pPr lvl="1"/>
            <a:r>
              <a:rPr lang="da-DK" dirty="0"/>
              <a:t>Den fælles dataindsamling er en ekstra dimension på arbejdet for mere forbrugervenlige produkter: Vores reparationer redder måske en promille – men vores budskab og oplæring kan flytte meget mere</a:t>
            </a:r>
          </a:p>
        </p:txBody>
      </p:sp>
    </p:spTree>
    <p:extLst>
      <p:ext uri="{BB962C8B-B14F-4D97-AF65-F5344CB8AC3E}">
        <p14:creationId xmlns:p14="http://schemas.microsoft.com/office/powerpoint/2010/main" val="419896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1FE4D24-8AD0-CF34-8685-07567284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3" y="1407629"/>
            <a:ext cx="8620655" cy="504924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0EC15E8-BBE1-81CB-8F98-2BD849BE01D3}"/>
              </a:ext>
            </a:extLst>
          </p:cNvPr>
          <p:cNvSpPr txBox="1"/>
          <p:nvPr/>
        </p:nvSpPr>
        <p:spPr>
          <a:xfrm>
            <a:off x="1141412" y="882133"/>
            <a:ext cx="840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 Denmark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more </a:t>
            </a:r>
            <a:r>
              <a:rPr lang="da-DK" dirty="0" err="1"/>
              <a:t>than</a:t>
            </a:r>
            <a:r>
              <a:rPr lang="da-DK" dirty="0"/>
              <a:t> 120 repair cafes </a:t>
            </a:r>
            <a:r>
              <a:rPr lang="da-DK" dirty="0" err="1"/>
              <a:t>covering</a:t>
            </a:r>
            <a:r>
              <a:rPr lang="da-DK" dirty="0"/>
              <a:t> </a:t>
            </a:r>
            <a:r>
              <a:rPr lang="da-DK" dirty="0" err="1"/>
              <a:t>almost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corner of Denmark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989B1D3-52F9-B97D-5644-C367DACB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0"/>
            <a:ext cx="2023533" cy="2023533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14B44D-1C36-696F-4E5D-C0C55791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21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0D5A8-4571-45F9-949B-70A903F6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31E29C-1A52-4DFC-9113-9A7EC342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3400"/>
            <a:ext cx="9905999" cy="4436081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2013 – 6 cafes </a:t>
            </a:r>
            <a:r>
              <a:rPr lang="da-DK" dirty="0" err="1"/>
              <a:t>after</a:t>
            </a:r>
            <a:r>
              <a:rPr lang="da-DK" dirty="0"/>
              <a:t> 5 </a:t>
            </a:r>
            <a:r>
              <a:rPr lang="da-DK" dirty="0" err="1"/>
              <a:t>years</a:t>
            </a:r>
            <a:r>
              <a:rPr lang="da-DK" dirty="0"/>
              <a:t>,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more </a:t>
            </a:r>
            <a:r>
              <a:rPr lang="da-DK" dirty="0" err="1"/>
              <a:t>than</a:t>
            </a:r>
            <a:r>
              <a:rPr lang="da-DK" dirty="0"/>
              <a:t> 120</a:t>
            </a:r>
          </a:p>
          <a:p>
            <a:r>
              <a:rPr lang="da-DK" dirty="0"/>
              <a:t>A </a:t>
            </a:r>
            <a:r>
              <a:rPr lang="da-DK" dirty="0" err="1"/>
              <a:t>very</a:t>
            </a:r>
            <a:r>
              <a:rPr lang="da-DK" dirty="0"/>
              <a:t> simple </a:t>
            </a:r>
            <a:r>
              <a:rPr lang="da-DK" dirty="0" err="1"/>
              <a:t>objective</a:t>
            </a:r>
            <a:r>
              <a:rPr lang="da-DK" dirty="0"/>
              <a:t>: </a:t>
            </a:r>
            <a:r>
              <a:rPr lang="da-DK" dirty="0" err="1"/>
              <a:t>It’s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 to </a:t>
            </a:r>
            <a:r>
              <a:rPr lang="da-DK" dirty="0" err="1"/>
              <a:t>preserve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to </a:t>
            </a:r>
            <a:r>
              <a:rPr lang="da-DK" dirty="0" err="1"/>
              <a:t>throw</a:t>
            </a:r>
            <a:r>
              <a:rPr lang="da-DK" dirty="0"/>
              <a:t> </a:t>
            </a:r>
            <a:r>
              <a:rPr lang="da-DK" dirty="0" err="1"/>
              <a:t>away</a:t>
            </a:r>
            <a:r>
              <a:rPr lang="da-DK" dirty="0"/>
              <a:t> – and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to do so.</a:t>
            </a:r>
          </a:p>
          <a:p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main</a:t>
            </a:r>
            <a:r>
              <a:rPr lang="da-DK" dirty="0"/>
              <a:t> </a:t>
            </a:r>
            <a:r>
              <a:rPr lang="da-DK" dirty="0" err="1"/>
              <a:t>areas</a:t>
            </a:r>
            <a:r>
              <a:rPr lang="da-DK" dirty="0"/>
              <a:t> of repair: </a:t>
            </a:r>
            <a:r>
              <a:rPr lang="da-DK" dirty="0" err="1"/>
              <a:t>Clothes</a:t>
            </a:r>
            <a:r>
              <a:rPr lang="da-DK" dirty="0"/>
              <a:t> and </a:t>
            </a:r>
            <a:r>
              <a:rPr lang="da-DK" dirty="0" err="1"/>
              <a:t>electrical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and </a:t>
            </a:r>
            <a:r>
              <a:rPr lang="da-DK" dirty="0" err="1"/>
              <a:t>above</a:t>
            </a:r>
            <a:r>
              <a:rPr lang="da-DK" dirty="0"/>
              <a:t> all: </a:t>
            </a:r>
            <a:r>
              <a:rPr lang="da-DK" dirty="0" err="1"/>
              <a:t>spreading</a:t>
            </a:r>
            <a:r>
              <a:rPr lang="da-DK" dirty="0"/>
              <a:t> </a:t>
            </a:r>
            <a:r>
              <a:rPr lang="da-DK" dirty="0" err="1"/>
              <a:t>knowledge</a:t>
            </a:r>
            <a:r>
              <a:rPr lang="da-DK" dirty="0"/>
              <a:t> and trust in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ability</a:t>
            </a:r>
            <a:r>
              <a:rPr lang="da-DK" dirty="0"/>
              <a:t> to repair.</a:t>
            </a:r>
          </a:p>
          <a:p>
            <a:r>
              <a:rPr lang="da-DK" dirty="0" err="1"/>
              <a:t>It’s</a:t>
            </a:r>
            <a:r>
              <a:rPr lang="da-DK" dirty="0"/>
              <a:t> </a:t>
            </a:r>
            <a:r>
              <a:rPr lang="da-DK" dirty="0" err="1"/>
              <a:t>voluntary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with a social dimension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reduce</a:t>
            </a:r>
            <a:r>
              <a:rPr lang="da-DK" dirty="0"/>
              <a:t> the </a:t>
            </a:r>
            <a:r>
              <a:rPr lang="da-DK" dirty="0" err="1"/>
              <a:t>amount</a:t>
            </a:r>
            <a:r>
              <a:rPr lang="da-DK" dirty="0"/>
              <a:t> of </a:t>
            </a:r>
            <a:r>
              <a:rPr lang="da-DK" dirty="0" err="1"/>
              <a:t>waste</a:t>
            </a:r>
            <a:r>
              <a:rPr lang="da-DK" dirty="0"/>
              <a:t> and </a:t>
            </a:r>
            <a:r>
              <a:rPr lang="da-DK" dirty="0" err="1"/>
              <a:t>reduce</a:t>
            </a:r>
            <a:r>
              <a:rPr lang="da-DK" dirty="0"/>
              <a:t> the </a:t>
            </a:r>
            <a:r>
              <a:rPr lang="da-DK" dirty="0" err="1"/>
              <a:t>cost</a:t>
            </a:r>
            <a:r>
              <a:rPr lang="da-DK" dirty="0"/>
              <a:t> of </a:t>
            </a:r>
            <a:r>
              <a:rPr lang="da-DK" dirty="0" err="1"/>
              <a:t>being</a:t>
            </a:r>
            <a:r>
              <a:rPr lang="da-DK" dirty="0"/>
              <a:t> a </a:t>
            </a:r>
            <a:r>
              <a:rPr lang="da-DK" dirty="0" err="1"/>
              <a:t>comsumer</a:t>
            </a:r>
            <a:r>
              <a:rPr lang="da-DK" dirty="0"/>
              <a:t>.</a:t>
            </a:r>
          </a:p>
          <a:p>
            <a:r>
              <a:rPr lang="da-DK" dirty="0"/>
              <a:t>”The joint </a:t>
            </a:r>
            <a:r>
              <a:rPr lang="da-DK" dirty="0" err="1"/>
              <a:t>comsumer-knowledge</a:t>
            </a:r>
            <a:r>
              <a:rPr lang="da-DK" dirty="0"/>
              <a:t> of products”</a:t>
            </a:r>
          </a:p>
          <a:p>
            <a:r>
              <a:rPr lang="da-DK" dirty="0"/>
              <a:t>Support from LB-</a:t>
            </a:r>
            <a:r>
              <a:rPr lang="da-DK" dirty="0" err="1"/>
              <a:t>insurance</a:t>
            </a:r>
            <a:r>
              <a:rPr lang="da-DK" dirty="0"/>
              <a:t>,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municipalities</a:t>
            </a:r>
            <a:r>
              <a:rPr lang="da-DK" dirty="0"/>
              <a:t> and </a:t>
            </a:r>
            <a:r>
              <a:rPr lang="da-DK" dirty="0" err="1"/>
              <a:t>tools-companies</a:t>
            </a:r>
            <a:endParaRPr lang="da-DK" dirty="0"/>
          </a:p>
          <a:p>
            <a:r>
              <a:rPr lang="da-DK" dirty="0" err="1"/>
              <a:t>Gathering</a:t>
            </a:r>
            <a:r>
              <a:rPr lang="da-DK" dirty="0"/>
              <a:t> information on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repaired</a:t>
            </a:r>
            <a:r>
              <a:rPr lang="da-DK" dirty="0"/>
              <a:t> and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200205-4737-EFF3-2493-BEB888AB0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0"/>
            <a:ext cx="2023533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94CD9-1565-42E3-9FED-CC5A4EED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7149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growth</a:t>
            </a:r>
            <a:r>
              <a:rPr lang="da-DK" dirty="0"/>
              <a:t> of Repair Cafe Danmark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CE4EE4-623A-F150-4905-D4E63FF215AA}"/>
              </a:ext>
            </a:extLst>
          </p:cNvPr>
          <p:cNvSpPr txBox="1"/>
          <p:nvPr/>
        </p:nvSpPr>
        <p:spPr>
          <a:xfrm>
            <a:off x="3302000" y="5579533"/>
            <a:ext cx="38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October</a:t>
            </a:r>
            <a:r>
              <a:rPr lang="da-DK" dirty="0"/>
              <a:t> 2024: 120 </a:t>
            </a:r>
            <a:r>
              <a:rPr lang="da-DK" dirty="0" err="1"/>
              <a:t>active</a:t>
            </a:r>
            <a:r>
              <a:rPr lang="da-DK" dirty="0"/>
              <a:t> repair cafes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CEDE12C-0B8B-6C07-CFAD-360CF3FB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1" y="2037819"/>
            <a:ext cx="9905999" cy="354171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1754424-3B4A-F2AF-B21B-002AD75B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662112"/>
            <a:ext cx="9069388" cy="353377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3C37EA6-25B9-A128-CBF3-435CC2823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50762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E081A-B1D4-E96F-C1B4-3D54946F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helping</a:t>
            </a:r>
            <a:r>
              <a:rPr lang="da-DK" dirty="0"/>
              <a:t> to repair (2023)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B2B6076-4B97-00AC-64B2-2C8BF7CD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73" y="1811866"/>
            <a:ext cx="8781319" cy="3945467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B01EAF0-3E86-50A8-51E2-A2176F1ACEA0}"/>
              </a:ext>
            </a:extLst>
          </p:cNvPr>
          <p:cNvSpPr txBox="1"/>
          <p:nvPr/>
        </p:nvSpPr>
        <p:spPr>
          <a:xfrm>
            <a:off x="2700867" y="5935133"/>
            <a:ext cx="460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100% succes – in the form of a </a:t>
            </a:r>
            <a:r>
              <a:rPr lang="da-DK" dirty="0" err="1"/>
              <a:t>fixed</a:t>
            </a:r>
            <a:r>
              <a:rPr lang="da-DK" dirty="0"/>
              <a:t> item: 78%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74D23B8-C4AE-48D3-FBC7-1CD7AA1D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67" y="0"/>
            <a:ext cx="2531533" cy="2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6A64A-C747-8AD9-67FC-853EFB99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547" y="238943"/>
            <a:ext cx="9905998" cy="1478570"/>
          </a:xfrm>
        </p:spPr>
        <p:txBody>
          <a:bodyPr/>
          <a:lstStyle/>
          <a:p>
            <a:r>
              <a:rPr lang="da-DK" dirty="0" err="1"/>
              <a:t>Effect</a:t>
            </a:r>
            <a:r>
              <a:rPr lang="da-DK" dirty="0"/>
              <a:t> on green house gasses is </a:t>
            </a:r>
            <a:r>
              <a:rPr lang="da-DK" dirty="0" err="1"/>
              <a:t>dynamically</a:t>
            </a:r>
            <a:r>
              <a:rPr lang="da-DK" dirty="0"/>
              <a:t> </a:t>
            </a:r>
            <a:r>
              <a:rPr lang="da-DK" dirty="0" err="1"/>
              <a:t>calculated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688AEDC-BE2B-3C11-65D7-E91A8A26A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2" y="0"/>
            <a:ext cx="2624667" cy="2624667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F9B4267-6169-2EA7-685D-3DDCAC317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A34459-9094-879D-F7BC-B7567930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17" y="1717513"/>
            <a:ext cx="7575550" cy="45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A933F-22F1-4FBE-E71C-B52F2966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provide </a:t>
            </a:r>
            <a:r>
              <a:rPr lang="da-DK" dirty="0" err="1"/>
              <a:t>knowledge</a:t>
            </a:r>
            <a:r>
              <a:rPr lang="da-DK" dirty="0"/>
              <a:t> on </a:t>
            </a:r>
            <a:r>
              <a:rPr lang="da-DK" dirty="0" err="1"/>
              <a:t>specific</a:t>
            </a:r>
            <a:r>
              <a:rPr lang="da-DK" dirty="0"/>
              <a:t> products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BE992EA-2AAC-CCC1-5FCE-D70228A4E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8" y="2257425"/>
            <a:ext cx="1724025" cy="2343150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94A353D-08CB-56A5-C88F-93D56ACE328B}"/>
              </a:ext>
            </a:extLst>
          </p:cNvPr>
          <p:cNvSpPr txBox="1"/>
          <p:nvPr/>
        </p:nvSpPr>
        <p:spPr>
          <a:xfrm>
            <a:off x="3114145" y="2171686"/>
            <a:ext cx="710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Number</a:t>
            </a:r>
            <a:r>
              <a:rPr lang="da-DK" dirty="0"/>
              <a:t> of products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not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fixid</a:t>
            </a:r>
            <a:r>
              <a:rPr lang="da-DK" dirty="0"/>
              <a:t> – </a:t>
            </a:r>
            <a:r>
              <a:rPr lang="da-DK" dirty="0" err="1"/>
              <a:t>either</a:t>
            </a:r>
            <a:r>
              <a:rPr lang="da-DK" dirty="0"/>
              <a:t> </a:t>
            </a:r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not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taken</a:t>
            </a:r>
            <a:r>
              <a:rPr lang="da-DK" dirty="0"/>
              <a:t> </a:t>
            </a:r>
            <a:r>
              <a:rPr lang="da-DK" dirty="0" err="1"/>
              <a:t>apart</a:t>
            </a:r>
            <a:r>
              <a:rPr lang="da-DK" dirty="0"/>
              <a:t> or no spare parts </a:t>
            </a:r>
            <a:r>
              <a:rPr lang="da-DK" dirty="0" err="1"/>
              <a:t>available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904D98-507B-7C1A-F667-CF8E0891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2" y="3465591"/>
            <a:ext cx="1552575" cy="17526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AB06A8D-16F6-E305-54D5-F309C3637CCF}"/>
              </a:ext>
            </a:extLst>
          </p:cNvPr>
          <p:cNvSpPr txBox="1"/>
          <p:nvPr/>
        </p:nvSpPr>
        <p:spPr>
          <a:xfrm>
            <a:off x="3731866" y="4039984"/>
            <a:ext cx="389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Manufactorers</a:t>
            </a:r>
            <a:r>
              <a:rPr lang="da-DK" dirty="0"/>
              <a:t> with a high rate of succes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2527B4-BDF9-223F-2BAC-2A499E58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"/>
            <a:ext cx="2540000" cy="2540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0E43861-D2E8-80BC-B05B-DAC419C9884A}"/>
              </a:ext>
            </a:extLst>
          </p:cNvPr>
          <p:cNvSpPr txBox="1"/>
          <p:nvPr/>
        </p:nvSpPr>
        <p:spPr>
          <a:xfrm>
            <a:off x="1141413" y="5351943"/>
            <a:ext cx="1019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gather</a:t>
            </a:r>
            <a:r>
              <a:rPr lang="da-DK" sz="2400" dirty="0"/>
              <a:t> information to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able</a:t>
            </a:r>
            <a:r>
              <a:rPr lang="da-DK" sz="2400" dirty="0"/>
              <a:t> to </a:t>
            </a:r>
            <a:r>
              <a:rPr lang="da-DK" sz="2400" dirty="0" err="1"/>
              <a:t>share</a:t>
            </a:r>
            <a:r>
              <a:rPr lang="da-DK" sz="2400" dirty="0"/>
              <a:t> it with </a:t>
            </a:r>
            <a:r>
              <a:rPr lang="da-DK" sz="2400" dirty="0" err="1"/>
              <a:t>others</a:t>
            </a:r>
            <a:r>
              <a:rPr lang="da-DK" sz="2400" dirty="0"/>
              <a:t>: </a:t>
            </a:r>
          </a:p>
          <a:p>
            <a:r>
              <a:rPr lang="da-DK" sz="2400" dirty="0"/>
              <a:t>Consumers, dealers, </a:t>
            </a:r>
            <a:r>
              <a:rPr lang="da-DK" sz="2400" dirty="0" err="1"/>
              <a:t>manufactorers</a:t>
            </a:r>
            <a:r>
              <a:rPr lang="da-DK" sz="2400" dirty="0"/>
              <a:t>, </a:t>
            </a:r>
            <a:r>
              <a:rPr lang="da-DK" sz="2400" dirty="0" err="1"/>
              <a:t>authorities</a:t>
            </a:r>
            <a:r>
              <a:rPr lang="da-D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76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A933F-22F1-4FBE-E71C-B52F2966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Data: International </a:t>
            </a:r>
            <a:r>
              <a:rPr lang="da-DK" dirty="0" err="1"/>
              <a:t>effort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2527B4-BDF9-223F-2BAC-2A499E58E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"/>
            <a:ext cx="2540000" cy="2540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2510D76-6D99-04A8-4C99-EAD0CDA7A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0" y="1740450"/>
            <a:ext cx="4880504" cy="45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1305</TotalTime>
  <Words>1210</Words>
  <Application>Microsoft Office PowerPoint</Application>
  <PresentationFormat>Widescreen</PresentationFormat>
  <Paragraphs>132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1" baseType="lpstr">
      <vt:lpstr>Arial</vt:lpstr>
      <vt:lpstr>Tw Cen MT</vt:lpstr>
      <vt:lpstr>Kredsløb</vt:lpstr>
      <vt:lpstr>I am . . .  A voice from the past?</vt:lpstr>
      <vt:lpstr>The repair cafes started in 2009 in the netherlands</vt:lpstr>
      <vt:lpstr>PowerPoint-præsentation</vt:lpstr>
      <vt:lpstr>Repaircafé Danmark</vt:lpstr>
      <vt:lpstr>The growth of Repair Cafe Danmark</vt:lpstr>
      <vt:lpstr>What are we helping to repair (2023)</vt:lpstr>
      <vt:lpstr>Effect on green house gasses is dynamically calculated</vt:lpstr>
      <vt:lpstr>Data provide knowledge on specific products</vt:lpstr>
      <vt:lpstr>Data: International effort</vt:lpstr>
      <vt:lpstr>Reparing is so much better than recycling</vt:lpstr>
      <vt:lpstr>Dumping waste and buying new things is not just a cost for you</vt:lpstr>
      <vt:lpstr>Cost on ressouces</vt:lpstr>
      <vt:lpstr>Load on the climate</vt:lpstr>
      <vt:lpstr>The increasing waste problem</vt:lpstr>
      <vt:lpstr>The drive to repair</vt:lpstr>
      <vt:lpstr>Become productwise</vt:lpstr>
      <vt:lpstr>Spørgsmål?</vt:lpstr>
      <vt:lpstr>Er det her noget jeg har brug for?</vt:lpstr>
      <vt:lpstr>Produktvalg</vt:lpstr>
      <vt:lpstr>Produktvurdering</vt:lpstr>
      <vt:lpstr>Produktdesign til ressourcespild</vt:lpstr>
      <vt:lpstr>Reparationsvenlighed</vt:lpstr>
      <vt:lpstr>Reparationshindringer</vt:lpstr>
      <vt:lpstr>Retten til at reparere</vt:lpstr>
      <vt:lpstr>Tilsammen ved vi meget mere</vt:lpstr>
      <vt:lpstr>Tekniske reparationsbegrænsninger</vt:lpstr>
      <vt:lpstr>Right to repair initiative</vt:lpstr>
      <vt:lpstr>Repaircafé fordele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Retten til at reparere</dc:title>
  <dc:creator>Arne Skov</dc:creator>
  <cp:lastModifiedBy>Arne Skov</cp:lastModifiedBy>
  <cp:revision>22</cp:revision>
  <dcterms:created xsi:type="dcterms:W3CDTF">2021-11-08T16:48:19Z</dcterms:created>
  <dcterms:modified xsi:type="dcterms:W3CDTF">2024-11-13T09:22:31Z</dcterms:modified>
</cp:coreProperties>
</file>