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61" r:id="rId3"/>
    <p:sldId id="260" r:id="rId4"/>
    <p:sldId id="263" r:id="rId5"/>
    <p:sldId id="265" r:id="rId6"/>
    <p:sldId id="270" r:id="rId7"/>
    <p:sldId id="266" r:id="rId8"/>
    <p:sldId id="272" r:id="rId9"/>
    <p:sldId id="267" r:id="rId10"/>
    <p:sldId id="269" r:id="rId11"/>
    <p:sldId id="273" r:id="rId12"/>
    <p:sldId id="276" r:id="rId13"/>
    <p:sldId id="277" r:id="rId14"/>
    <p:sldId id="278" r:id="rId15"/>
    <p:sldId id="279" r:id="rId16"/>
    <p:sldId id="268" r:id="rId17"/>
    <p:sldId id="280" r:id="rId18"/>
    <p:sldId id="281" r:id="rId19"/>
    <p:sldId id="256" r:id="rId20"/>
    <p:sldId id="282" r:id="rId21"/>
    <p:sldId id="274" r:id="rId22"/>
    <p:sldId id="257" r:id="rId23"/>
    <p:sldId id="25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480" y="1384523"/>
            <a:ext cx="9905998" cy="1478570"/>
          </a:xfrm>
        </p:spPr>
        <p:txBody>
          <a:bodyPr/>
          <a:lstStyle/>
          <a:p>
            <a:r>
              <a:rPr lang="da-DK" dirty="0"/>
              <a:t>Jeg er . . 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6" name="Pladsholder til indhold 4">
            <a:extLst>
              <a:ext uri="{FF2B5EF4-FFF2-40B4-BE49-F238E27FC236}">
                <a16:creationId xmlns:a16="http://schemas.microsoft.com/office/drawing/2014/main" id="{8078022D-344C-8C8C-E25E-7D408D8B4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5" t="5411" r="8384" b="15306"/>
          <a:stretch/>
        </p:blipFill>
        <p:spPr>
          <a:xfrm>
            <a:off x="4480148" y="1066799"/>
            <a:ext cx="4951719" cy="519853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8869B77-294B-4021-2EA5-E648534DC95B}"/>
              </a:ext>
            </a:extLst>
          </p:cNvPr>
          <p:cNvSpPr txBox="1"/>
          <p:nvPr/>
        </p:nvSpPr>
        <p:spPr>
          <a:xfrm>
            <a:off x="1312333" y="2937933"/>
            <a:ext cx="34038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  <a:p>
            <a:r>
              <a:rPr lang="da-DK" dirty="0"/>
              <a:t>Arne Skov</a:t>
            </a:r>
          </a:p>
          <a:p>
            <a:endParaRPr lang="da-DK" dirty="0"/>
          </a:p>
          <a:p>
            <a:r>
              <a:rPr lang="da-DK" dirty="0"/>
              <a:t>Formand for Repair Cafe Danmark</a:t>
            </a:r>
          </a:p>
          <a:p>
            <a:endParaRPr lang="da-DK" dirty="0"/>
          </a:p>
          <a:p>
            <a:r>
              <a:rPr lang="da-DK" dirty="0"/>
              <a:t>Frivillig fikser i 5-6 </a:t>
            </a:r>
            <a:r>
              <a:rPr lang="da-DK" dirty="0" err="1"/>
              <a:t>repair</a:t>
            </a:r>
            <a:r>
              <a:rPr lang="da-DK" dirty="0"/>
              <a:t> caféer</a:t>
            </a:r>
          </a:p>
        </p:txBody>
      </p:sp>
    </p:spTree>
    <p:extLst>
      <p:ext uri="{BB962C8B-B14F-4D97-AF65-F5344CB8AC3E}">
        <p14:creationId xmlns:p14="http://schemas.microsoft.com/office/powerpoint/2010/main" val="357800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B91F0-4DE8-A3B0-4CF4-77E9F122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Lysten til at reparere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804E90-FBFF-42AE-1B23-99858C99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Positivt:</a:t>
            </a:r>
          </a:p>
          <a:p>
            <a:pPr lvl="1"/>
            <a:r>
              <a:rPr lang="da-DK" dirty="0"/>
              <a:t>Affektionsværdi: Arvet efter bedstemor</a:t>
            </a:r>
          </a:p>
          <a:p>
            <a:pPr lvl="1"/>
            <a:r>
              <a:rPr lang="da-DK" dirty="0"/>
              <a:t>Økonomi: Jeg er nødt til at prøve</a:t>
            </a:r>
          </a:p>
          <a:p>
            <a:pPr lvl="1"/>
            <a:r>
              <a:rPr lang="da-DK" dirty="0"/>
              <a:t>Den gode opdragelse: For miljøets skyld</a:t>
            </a:r>
          </a:p>
          <a:p>
            <a:r>
              <a:rPr lang="da-DK" dirty="0"/>
              <a:t>Negativt</a:t>
            </a:r>
          </a:p>
          <a:p>
            <a:pPr lvl="1"/>
            <a:r>
              <a:rPr lang="da-DK" dirty="0"/>
              <a:t>Manglende viden	</a:t>
            </a:r>
          </a:p>
          <a:p>
            <a:pPr lvl="1"/>
            <a:r>
              <a:rPr lang="da-DK" dirty="0"/>
              <a:t>Nødvendigt specialværktøj</a:t>
            </a:r>
          </a:p>
          <a:p>
            <a:pPr lvl="1"/>
            <a:r>
              <a:rPr lang="da-DK" dirty="0"/>
              <a:t>Manglende eller dyre reservedele</a:t>
            </a:r>
          </a:p>
          <a:p>
            <a:pPr lvl="1"/>
            <a:r>
              <a:rPr lang="da-DK" dirty="0"/>
              <a:t>Konstruktionshindringer</a:t>
            </a:r>
          </a:p>
          <a:p>
            <a:pPr lvl="1"/>
            <a:r>
              <a:rPr lang="da-DK" dirty="0"/>
              <a:t>Jeg fortjener en ny </a:t>
            </a:r>
            <a:r>
              <a:rPr lang="da-DK" dirty="0" err="1"/>
              <a:t>humpligyf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F6A2C09-EE44-7EBE-CF3C-E1D8CD81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FC5A8-5985-49C4-17C2-699444FC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8518"/>
            <a:ext cx="8796867" cy="1278015"/>
          </a:xfrm>
        </p:spPr>
        <p:txBody>
          <a:bodyPr/>
          <a:lstStyle/>
          <a:p>
            <a:r>
              <a:rPr lang="da-DK" dirty="0"/>
              <a:t>Reparation er (næsten) det bedst til ressourcebevaring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53D6E7C6-7EE5-73BC-71D4-F2902A939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03954"/>
            <a:ext cx="5767622" cy="3898913"/>
          </a:xfr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D7FC9EB-5046-A2B3-0534-A830BB69F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Bliv produktklog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7333721" cy="3541714"/>
          </a:xfrm>
        </p:spPr>
        <p:txBody>
          <a:bodyPr/>
          <a:lstStyle/>
          <a:p>
            <a:r>
              <a:rPr lang="da-DK" dirty="0"/>
              <a:t>Hvis vi kun læser prisskiltet så er det langt fra sikkert at vi kommer hjem med det bedste tilbud.</a:t>
            </a:r>
          </a:p>
          <a:p>
            <a:r>
              <a:rPr lang="da-DK" dirty="0"/>
              <a:t>Vi har næsten kun ”det kloge valg” til at påvirke producenterne med – så lad os vise de producenter, der ikke tager hensyn til vores pengepung, klimaet og jordens ressourcer, at vi er klogere end som så!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9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det her noget jeg har brug for?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her er den svære del. For selvfølgelig bliver vi lykkeligere af at købe en ekstra stavblender. Engang imellem skal man spørge ”til gavn for hvem?”</a:t>
            </a:r>
          </a:p>
          <a:p>
            <a:r>
              <a:rPr lang="da-DK" dirty="0"/>
              <a:t>Vi tror mere på </a:t>
            </a:r>
            <a:r>
              <a:rPr lang="da-DK" dirty="0" err="1"/>
              <a:t>H&amp;Ms</a:t>
            </a:r>
            <a:r>
              <a:rPr lang="da-DK" dirty="0"/>
              <a:t> annoncer end på Greta Thunberg.</a:t>
            </a:r>
          </a:p>
          <a:p>
            <a:r>
              <a:rPr lang="da-DK" dirty="0"/>
              <a:t>Gaver: Jeg elsker min datter – skal jeg vise det med en ekstra støvsuger eller med en tur til Vildmosen?</a:t>
            </a:r>
          </a:p>
          <a:p>
            <a:r>
              <a:rPr lang="da-DK" dirty="0"/>
              <a:t>Valg af produkttype: Simpel eller kompliceret?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Produktvalg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83267"/>
            <a:ext cx="6647921" cy="4207934"/>
          </a:xfrm>
        </p:spPr>
        <p:txBody>
          <a:bodyPr>
            <a:normAutofit lnSpcReduction="10000"/>
          </a:bodyPr>
          <a:lstStyle/>
          <a:p>
            <a:r>
              <a:rPr lang="da-DK" dirty="0"/>
              <a:t>En termokande + kaffefilter + vandkedel kan rundt regnet gå i stykker 1 sted: Kedlen kan blive utæt.</a:t>
            </a:r>
          </a:p>
          <a:p>
            <a:r>
              <a:rPr lang="da-DK" dirty="0"/>
              <a:t>En filterkaffemaskine kan gå i stykker i varmelegemet, i termosikringen, i slangen fra vandbeholderen og i tilledningen: 4 steder.</a:t>
            </a:r>
          </a:p>
          <a:p>
            <a:r>
              <a:rPr lang="da-DK" dirty="0"/>
              <a:t>Hvor mange steder kan en </a:t>
            </a:r>
            <a:r>
              <a:rPr lang="da-DK" dirty="0" err="1"/>
              <a:t>Delonghi</a:t>
            </a:r>
            <a:r>
              <a:rPr lang="da-DK" dirty="0"/>
              <a:t> kaffebrygger med indbygget kaffekværn og mælkeskummer gå i stykker?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DC69C36-ACF2-96B2-BBAE-34E8610B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05" y="2743199"/>
            <a:ext cx="3797458" cy="38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Produktvurdering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7933"/>
            <a:ext cx="7658099" cy="4123268"/>
          </a:xfrm>
        </p:spPr>
        <p:txBody>
          <a:bodyPr/>
          <a:lstStyle/>
          <a:p>
            <a:r>
              <a:rPr lang="da-DK" dirty="0"/>
              <a:t>Prisen (er ikke alt)</a:t>
            </a:r>
          </a:p>
          <a:p>
            <a:r>
              <a:rPr lang="da-DK" dirty="0"/>
              <a:t>Materialevalg: Metal eller plastik, vægt (En spritny symaskine med flest dele af plastik har ikke samme holdbarhed som en (repareret) gammel symaskine</a:t>
            </a:r>
          </a:p>
          <a:p>
            <a:r>
              <a:rPr lang="da-DK" dirty="0"/>
              <a:t>Omfatter brugsanvisningen oplysninger om vedligehold?</a:t>
            </a:r>
          </a:p>
          <a:p>
            <a:r>
              <a:rPr lang="da-DK" dirty="0"/>
              <a:t>Ser det ud til at den kan enkelt vedligeholdes (eller er almindeligt vedligehold blevet gjort til en reparation)</a:t>
            </a:r>
          </a:p>
          <a:p>
            <a:r>
              <a:rPr lang="da-DK" dirty="0"/>
              <a:t>Er sliddele lavet af holdbart materiale?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8EF5EF9-4392-2772-B6F1-DD55FA016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511" y="3429000"/>
            <a:ext cx="3197755" cy="30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86907-C2A6-0EA5-2E13-31A35019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Produktdesign til ressourcespild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87142E0-0086-FD97-14DE-9A51B39B8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1919287"/>
            <a:ext cx="4218590" cy="3880379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1E63136-1AAE-5791-AA44-F9E8D8667A0B}"/>
              </a:ext>
            </a:extLst>
          </p:cNvPr>
          <p:cNvSpPr txBox="1"/>
          <p:nvPr/>
        </p:nvSpPr>
        <p:spPr>
          <a:xfrm>
            <a:off x="5621867" y="2379133"/>
            <a:ext cx="5647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Fyldt beholder til overskudsblæk – udskiftning burde være vedligehold:</a:t>
            </a:r>
          </a:p>
          <a:p>
            <a:endParaRPr lang="da-DK" dirty="0"/>
          </a:p>
          <a:p>
            <a:r>
              <a:rPr lang="da-DK" dirty="0"/>
              <a:t>De fleste forbrugere vil smide hele printeren væk –</a:t>
            </a:r>
          </a:p>
          <a:p>
            <a:r>
              <a:rPr lang="da-DK" dirty="0"/>
              <a:t>Blot fordi der skal bruges en ny beholder til </a:t>
            </a:r>
          </a:p>
          <a:p>
            <a:r>
              <a:rPr lang="da-DK" dirty="0"/>
              <a:t>overskudsblæk. Eller den gamle skal vaskes – se </a:t>
            </a:r>
          </a:p>
          <a:p>
            <a:r>
              <a:rPr lang="da-DK" dirty="0"/>
              <a:t>cirklen øverst til venstre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DDB56F0-93A6-AB53-1350-58F47E22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1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Reparationsvenlighed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Findes der en serviceorganisation?</a:t>
            </a:r>
          </a:p>
          <a:p>
            <a:r>
              <a:rPr lang="da-DK" dirty="0"/>
              <a:t>Kan der fås reservedele til den?</a:t>
            </a:r>
          </a:p>
          <a:p>
            <a:r>
              <a:rPr lang="da-DK" dirty="0"/>
              <a:t>Hvad er prisen på reservedele?</a:t>
            </a:r>
          </a:p>
          <a:p>
            <a:r>
              <a:rPr lang="da-DK" dirty="0"/>
              <a:t>Er der tilgængelige reparationsvejledninger</a:t>
            </a:r>
          </a:p>
          <a:p>
            <a:r>
              <a:rPr lang="da-DK" dirty="0"/>
              <a:t>Er den samlet med nogenlunde almindelige skruer?</a:t>
            </a:r>
          </a:p>
          <a:p>
            <a:r>
              <a:rPr lang="da-DK" dirty="0"/>
              <a:t>REPARATIONSINDEX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Reparationshindringer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Limet sammen? Samlet med usynlige plastiktappe? Nittet sammen? Samlet med meget specielle skruer?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B018C05-E474-1A7B-554A-58F48B9B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67" y="2724591"/>
            <a:ext cx="6096000" cy="32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60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96F53-4322-4563-A064-583622F2B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153698"/>
          </a:xfrm>
        </p:spPr>
        <p:txBody>
          <a:bodyPr/>
          <a:lstStyle/>
          <a:p>
            <a:r>
              <a:rPr lang="da-DK" dirty="0"/>
              <a:t>Retten til at reparere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B2A6BA-52B9-4EF0-9AD6-968899E27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186609"/>
            <a:ext cx="8791575" cy="4244008"/>
          </a:xfrm>
        </p:spPr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chemeClr val="tx1"/>
                </a:solidFill>
              </a:rPr>
              <a:t>Ejer man egentligt sit købte udstyr hvis man afskæres fra retten til at reparere det?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Verdens befolkning kræver mere klimavenlige produktionsformer mens virksomheder stadig tillades at spænde ben, teknisk og juridisk, for reparationer, Og sågar benytte sig af planlagt forældelse.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88C62A-0F07-4FF2-8D1C-B69F8194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612" y="2911681"/>
            <a:ext cx="3533301" cy="19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1453B19-F6A5-481A-ABFF-25C85528430C}"/>
              </a:ext>
            </a:extLst>
          </p:cNvPr>
          <p:cNvSpPr txBox="1"/>
          <p:nvPr/>
        </p:nvSpPr>
        <p:spPr>
          <a:xfrm>
            <a:off x="2131087" y="3115734"/>
            <a:ext cx="4286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/>
                </a:solidFill>
              </a:rPr>
              <a:t>For 40-50 år siden var det en selvfølge at man skulle kunne reparere sit grej: Tag </a:t>
            </a:r>
            <a:r>
              <a:rPr lang="da-DK" sz="1400" dirty="0" err="1">
                <a:solidFill>
                  <a:schemeClr val="tx1"/>
                </a:solidFill>
              </a:rPr>
              <a:t>bagpladen</a:t>
            </a:r>
            <a:r>
              <a:rPr lang="da-DK" sz="1400" dirty="0">
                <a:solidFill>
                  <a:schemeClr val="tx1"/>
                </a:solidFill>
              </a:rPr>
              <a:t> af en gammel radio og du finder et elektrisk diagram og værdier/betegnelser på alt. Selv på en Ap</a:t>
            </a:r>
            <a:r>
              <a:rPr lang="da-DK" sz="1400" dirty="0"/>
              <a:t>p</a:t>
            </a:r>
            <a:r>
              <a:rPr lang="da-DK" sz="1400" dirty="0">
                <a:solidFill>
                  <a:schemeClr val="tx1"/>
                </a:solidFill>
              </a:rPr>
              <a:t>le-1 -&gt;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B524F9C-A378-61FD-B3ED-F1E68FCF9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0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BDF4-556F-473A-A62C-E2E997FC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0034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1FE4D24-8AD0-CF34-8685-07567284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897006"/>
            <a:ext cx="8620655" cy="504924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0EC15E8-BBE1-81CB-8F98-2BD849BE01D3}"/>
              </a:ext>
            </a:extLst>
          </p:cNvPr>
          <p:cNvSpPr txBox="1"/>
          <p:nvPr/>
        </p:nvSpPr>
        <p:spPr>
          <a:xfrm>
            <a:off x="1141412" y="6129866"/>
            <a:ext cx="97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 lokale </a:t>
            </a:r>
            <a:r>
              <a:rPr lang="da-DK" dirty="0" err="1"/>
              <a:t>repair</a:t>
            </a:r>
            <a:r>
              <a:rPr lang="da-DK" dirty="0"/>
              <a:t> caféer er stort set selvbestemmende – ganske få centrale krav og megen central støtte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989B1D3-52F9-B97D-5644-C367DACB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0"/>
            <a:ext cx="2023533" cy="2023533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714B44D-1C36-696F-4E5D-C0C55791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216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Tilsammen ved vi meget mere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Spørg andre til råds. Fx Repair Cafeerne – vi er her for at styrke forbrugerne.</a:t>
            </a:r>
          </a:p>
          <a:p>
            <a:r>
              <a:rPr lang="da-DK" dirty="0"/>
              <a:t>Og hjælp os med at blive klogere – deltag i en repair cafe eller brug en repair cafe når noget går i stykker,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1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100C58-0CC6-F8C3-10DE-A5070899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?</a:t>
            </a:r>
          </a:p>
          <a:p>
            <a:r>
              <a:rPr lang="da-DK" dirty="0"/>
              <a:t>?</a:t>
            </a:r>
          </a:p>
          <a:p>
            <a:r>
              <a:rPr lang="da-DK" dirty="0"/>
              <a:t>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E7E0C-A57C-4F74-A151-A402B454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reparationsbegrænsninger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1E0353-8927-432D-963C-47B3781B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30017"/>
            <a:ext cx="4641575" cy="4161184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Apple har længe været dygtige m.h.t. at foretage tekniske begrænsninger i forhold til reparation; fra specielle skruer til diverse software </a:t>
            </a:r>
            <a:r>
              <a:rPr lang="da-DK" dirty="0" err="1"/>
              <a:t>lock</a:t>
            </a:r>
            <a:r>
              <a:rPr lang="da-DK" dirty="0"/>
              <a:t> komponenter.</a:t>
            </a:r>
          </a:p>
          <a:p>
            <a:r>
              <a:rPr lang="da-DK" dirty="0"/>
              <a:t>Men det griber mere og mere om sig, fx Tesla, John Deere. Det er kun nogle gange konsekvens af en teknologisk forbedring; ofte er det en kamp om forbrugerens pengepung. Og vi er ved at tabe kampen.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7C6BC55-2756-49B9-8195-D9CDDDD7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060" y="1788837"/>
            <a:ext cx="5008079" cy="464371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9D58F70-929E-D713-0CF9-4DB8FF1CB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2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9075D-548C-4E9B-9008-1EF38516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Right to </a:t>
            </a:r>
            <a:r>
              <a:rPr lang="da-DK" dirty="0" err="1"/>
              <a:t>repair</a:t>
            </a:r>
            <a:r>
              <a:rPr lang="da-DK" dirty="0"/>
              <a:t> </a:t>
            </a:r>
            <a:r>
              <a:rPr lang="da-DK" dirty="0" err="1"/>
              <a:t>initiative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81959B-CA72-441E-ADCB-D343DBED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Bedre for forbrugeren og bedre for miljøet</a:t>
            </a:r>
          </a:p>
          <a:p>
            <a:r>
              <a:rPr lang="da-DK" dirty="0"/>
              <a:t>Repair.org</a:t>
            </a:r>
          </a:p>
          <a:p>
            <a:r>
              <a:rPr lang="da-DK" dirty="0"/>
              <a:t>Repair.eu</a:t>
            </a:r>
          </a:p>
          <a:p>
            <a:pPr lvl="1"/>
            <a:r>
              <a:rPr lang="da-DK" dirty="0"/>
              <a:t>Design produkter til at holde og til at kunne repareres</a:t>
            </a:r>
          </a:p>
          <a:p>
            <a:pPr lvl="1"/>
            <a:r>
              <a:rPr lang="da-DK" dirty="0"/>
              <a:t>Uhindret adgang til oplysninger og reservedele til reparation</a:t>
            </a:r>
          </a:p>
          <a:p>
            <a:pPr lvl="1"/>
            <a:r>
              <a:rPr lang="da-DK" dirty="0"/>
              <a:t>Velinformerede forbrugere, fx en mærkningsordning</a:t>
            </a:r>
          </a:p>
          <a:p>
            <a:r>
              <a:rPr lang="da-DK" dirty="0"/>
              <a:t>EP beslutning om Right To </a:t>
            </a:r>
            <a:r>
              <a:rPr lang="da-DK" dirty="0" err="1"/>
              <a:t>Repair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8D61B6F-AECF-5697-EDEA-836272F13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3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3331079-8E54-C822-7EB7-5A0B49495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62CF99-321B-42F1-B481-8DF6C4E9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Repaircafé</a:t>
            </a:r>
            <a:r>
              <a:rPr lang="da-DK" dirty="0"/>
              <a:t> fordele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4DC66C-A1A1-499D-A8ED-E95659FE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9226"/>
            <a:ext cx="9001655" cy="4333461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Støtte til oprettelse og drift af reparationscafé: vejledninger og mulighed for økonomisk støtte.</a:t>
            </a:r>
          </a:p>
          <a:p>
            <a:r>
              <a:rPr lang="da-DK" dirty="0"/>
              <a:t>Gensidig støtte hen ad vejen: så gør vi sådan når vi vasker vort tøj.</a:t>
            </a:r>
          </a:p>
          <a:p>
            <a:pPr lvl="1"/>
            <a:r>
              <a:rPr lang="da-DK" dirty="0"/>
              <a:t>Diverse kurser i reparation og administration</a:t>
            </a:r>
          </a:p>
          <a:p>
            <a:pPr lvl="1"/>
            <a:r>
              <a:rPr lang="da-DK" dirty="0"/>
              <a:t>Erfaringsudveksling og kontaktnet</a:t>
            </a:r>
          </a:p>
          <a:p>
            <a:r>
              <a:rPr lang="da-DK" dirty="0"/>
              <a:t>Sammen er vi stærkere:</a:t>
            </a:r>
          </a:p>
          <a:p>
            <a:pPr lvl="1"/>
            <a:r>
              <a:rPr lang="da-DK" dirty="0"/>
              <a:t>Vi bliver interessante for samarbejdspartnere: Økonomisk støtte, TÆNK</a:t>
            </a:r>
          </a:p>
          <a:p>
            <a:pPr lvl="1"/>
            <a:r>
              <a:rPr lang="da-DK" dirty="0"/>
              <a:t>Vi kan bedre lave og frembære politiske udspil</a:t>
            </a:r>
          </a:p>
          <a:p>
            <a:pPr lvl="1"/>
            <a:r>
              <a:rPr lang="da-DK" dirty="0"/>
              <a:t>Omtale i aviser og TV tiltrækker flere frivillige og flere brugere</a:t>
            </a:r>
          </a:p>
          <a:p>
            <a:pPr lvl="1"/>
            <a:r>
              <a:rPr lang="da-DK" dirty="0"/>
              <a:t>Den fælles dataindsamling er en ekstra dimension på arbejdet for mere forbrugervenlige produkter: Vores reparationer redder måske en promille – men vores budskab og oplæring kan flytte meget mere</a:t>
            </a:r>
          </a:p>
        </p:txBody>
      </p:sp>
    </p:spTree>
    <p:extLst>
      <p:ext uri="{BB962C8B-B14F-4D97-AF65-F5344CB8AC3E}">
        <p14:creationId xmlns:p14="http://schemas.microsoft.com/office/powerpoint/2010/main" val="419896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0D5A8-4571-45F9-949B-70A903F6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Repaircafé</a:t>
            </a:r>
            <a:r>
              <a:rPr lang="da-DK" dirty="0"/>
              <a:t> Danmark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31E29C-1A52-4DFC-9113-9A7EC342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3400"/>
            <a:ext cx="9905999" cy="4436081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Har eksisteret i Danmark siden 2013 – efter 5 år var der 6 caféer, nu er der over 120</a:t>
            </a:r>
          </a:p>
          <a:p>
            <a:r>
              <a:rPr lang="da-DK" dirty="0"/>
              <a:t>Simpel målsætning om at det er bedre at bevare end at smide væk og det skal vi hjælpe hinanden med</a:t>
            </a:r>
          </a:p>
          <a:p>
            <a:r>
              <a:rPr lang="da-DK" dirty="0"/>
              <a:t>To hovedområder: Tøj og elektronik/håndværktøj/mekanik og frem for alt: udbredelse af viden og tillid til reparation og egne evner</a:t>
            </a:r>
          </a:p>
          <a:p>
            <a:r>
              <a:rPr lang="da-DK" dirty="0"/>
              <a:t>Frivilligt arbejde med en social dimension</a:t>
            </a:r>
          </a:p>
          <a:p>
            <a:r>
              <a:rPr lang="da-DK" dirty="0"/>
              <a:t>Genbrugspladserne spares for affald og forbrugernes pengepung belastes mindre.</a:t>
            </a:r>
          </a:p>
          <a:p>
            <a:r>
              <a:rPr lang="da-DK" dirty="0"/>
              <a:t>”Forbrugernes kollektive  produktviden”</a:t>
            </a:r>
          </a:p>
          <a:p>
            <a:r>
              <a:rPr lang="da-DK" dirty="0"/>
              <a:t>Støttes </a:t>
            </a:r>
            <a:r>
              <a:rPr lang="da-DK" dirty="0" err="1"/>
              <a:t>bl.a</a:t>
            </a:r>
            <a:r>
              <a:rPr lang="da-DK" dirty="0"/>
              <a:t> af LB-forsikring, nogle kommuner og diverse værktøjsfirmaer</a:t>
            </a:r>
          </a:p>
          <a:p>
            <a:r>
              <a:rPr lang="da-DK" dirty="0"/>
              <a:t>PS: Vogt dig for efterligninger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6200205-4737-EFF3-2493-BEB888AB0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0"/>
            <a:ext cx="2023533" cy="20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5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94CD9-1565-42E3-9FED-CC5A4EED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Repair Cafe Danmarks vækst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CE4EE4-623A-F150-4905-D4E63FF215AA}"/>
              </a:ext>
            </a:extLst>
          </p:cNvPr>
          <p:cNvSpPr txBox="1"/>
          <p:nvPr/>
        </p:nvSpPr>
        <p:spPr>
          <a:xfrm>
            <a:off x="3302000" y="5579533"/>
            <a:ext cx="436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Oktober 2024: I alt 120 aktive repair caféer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CEDE12C-0B8B-6C07-CFAD-360CF3FB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1" y="2037819"/>
            <a:ext cx="9905999" cy="3541714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1754424-3B4A-F2AF-B21B-002AD75B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662112"/>
            <a:ext cx="9069388" cy="353377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3C37EA6-25B9-A128-CBF3-435CC2823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50762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4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E081A-B1D4-E96F-C1B4-3D54946F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Reparationer i 2023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B2B6076-4B97-00AC-64B2-2C8BF7CD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573" y="1811866"/>
            <a:ext cx="8781319" cy="3945467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B01EAF0-3E86-50A8-51E2-A2176F1ACEA0}"/>
              </a:ext>
            </a:extLst>
          </p:cNvPr>
          <p:cNvSpPr txBox="1"/>
          <p:nvPr/>
        </p:nvSpPr>
        <p:spPr>
          <a:xfrm>
            <a:off x="2700867" y="5935133"/>
            <a:ext cx="587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100% succeser – heraf succes i form af fikset genstand: 78%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74D23B8-C4AE-48D3-FBC7-1CD7AA1D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67" y="0"/>
            <a:ext cx="2531533" cy="25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1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6A64A-C747-8AD9-67FC-853EFB99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Løbende beregning af Co2 besparelse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688AEDC-BE2B-3C11-65D7-E91A8A26A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2" y="0"/>
            <a:ext cx="2624667" cy="2624667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F9B4267-6169-2EA7-685D-3DDCAC317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4A34459-9094-879D-F7BC-B7567930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17" y="1717513"/>
            <a:ext cx="7575550" cy="45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A933F-22F1-4FBE-E71C-B52F2966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Dataindsamling afslører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BE992EA-2AAC-CCC1-5FCE-D70228A4E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1917436"/>
            <a:ext cx="1724025" cy="2343150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94A353D-08CB-56A5-C88F-93D56ACE328B}"/>
              </a:ext>
            </a:extLst>
          </p:cNvPr>
          <p:cNvSpPr txBox="1"/>
          <p:nvPr/>
        </p:nvSpPr>
        <p:spPr>
          <a:xfrm>
            <a:off x="3122612" y="1987021"/>
            <a:ext cx="4768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Producenter som har lavet apparater, der ikke </a:t>
            </a:r>
          </a:p>
          <a:p>
            <a:r>
              <a:rPr lang="da-DK" dirty="0"/>
              <a:t>Kunne repareres. Enten fordi de ikke kan adskilles</a:t>
            </a:r>
          </a:p>
          <a:p>
            <a:r>
              <a:rPr lang="da-DK" dirty="0"/>
              <a:t>eller fordi reservedele ikke er tilgængelige.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7904D98-507B-7C1A-F667-CF8E08911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112" y="3465591"/>
            <a:ext cx="1552575" cy="17526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AB06A8D-16F6-E305-54D5-F309C3637CCF}"/>
              </a:ext>
            </a:extLst>
          </p:cNvPr>
          <p:cNvSpPr txBox="1"/>
          <p:nvPr/>
        </p:nvSpPr>
        <p:spPr>
          <a:xfrm>
            <a:off x="4465111" y="3762984"/>
            <a:ext cx="30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Producenter med høj succesrate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2527B4-BDF9-223F-2BAC-2A499E58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"/>
            <a:ext cx="2540000" cy="2540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0E43861-D2E8-80BC-B05B-DAC419C9884A}"/>
              </a:ext>
            </a:extLst>
          </p:cNvPr>
          <p:cNvSpPr txBox="1"/>
          <p:nvPr/>
        </p:nvSpPr>
        <p:spPr>
          <a:xfrm>
            <a:off x="1141413" y="5351943"/>
            <a:ext cx="7693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Vi indsamler produktviden for at kunne dele den med andre: </a:t>
            </a:r>
          </a:p>
          <a:p>
            <a:r>
              <a:rPr lang="da-DK" sz="2400" dirty="0"/>
              <a:t>Forbrugere, forhandlere, producenter og myndigheder.</a:t>
            </a:r>
          </a:p>
        </p:txBody>
      </p:sp>
    </p:spTree>
    <p:extLst>
      <p:ext uri="{BB962C8B-B14F-4D97-AF65-F5344CB8AC3E}">
        <p14:creationId xmlns:p14="http://schemas.microsoft.com/office/powerpoint/2010/main" val="421976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C3AC8-4470-8611-115E-AD25B4ED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så </a:t>
            </a:r>
            <a:r>
              <a:rPr lang="da-DK" dirty="0" err="1"/>
              <a:t>aalborg</a:t>
            </a:r>
            <a:r>
              <a:rPr lang="da-DK" dirty="0"/>
              <a:t>?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7F8005C-8501-9D25-CB91-131E8F299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333" y="1707631"/>
            <a:ext cx="6062710" cy="4727036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316C213-7164-3A3E-E502-294677D20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9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34705-4D6D-D432-1D3F-9B2268AB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Behovet for at reparere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B9A002-E1B5-3A00-6A38-388A9E3FA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Hvert år smider vi danskere over 100.000 ton elektronikaffald ud</a:t>
            </a:r>
          </a:p>
          <a:p>
            <a:r>
              <a:rPr lang="da-DK" dirty="0"/>
              <a:t>Ifølge SDU har de fundet at 42% af al elektronikaffald intet eller næsten intet fejler.</a:t>
            </a:r>
          </a:p>
          <a:p>
            <a:r>
              <a:rPr lang="da-DK" dirty="0"/>
              <a:t>Hver gang vi kasserer et produkt koster det affaldsbehandling</a:t>
            </a:r>
          </a:p>
          <a:p>
            <a:r>
              <a:rPr lang="da-DK" dirty="0"/>
              <a:t>Næsten hver gang kræver det brug af en tilsvarende ressourcemængde for at lave et nyt: Olie fra undergrunden til plastik og til energi, minearbejdere (også børn) i Afrika, ødelæggelse af landbrugsland i Sydamerika og flytning af byer i Sverige så jernmalmen kan udvindes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787022-BE64-A09D-F842-070410F3B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9" y="93133"/>
            <a:ext cx="2370667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1162</TotalTime>
  <Words>1103</Words>
  <Application>Microsoft Office PowerPoint</Application>
  <PresentationFormat>Widescreen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7" baseType="lpstr">
      <vt:lpstr>Arial</vt:lpstr>
      <vt:lpstr>Tw Cen MT</vt:lpstr>
      <vt:lpstr>Kredsløb</vt:lpstr>
      <vt:lpstr>Jeg er . . .</vt:lpstr>
      <vt:lpstr>PowerPoint-præsentation</vt:lpstr>
      <vt:lpstr>Repaircafé Danmark</vt:lpstr>
      <vt:lpstr>Repair Cafe Danmarks vækst</vt:lpstr>
      <vt:lpstr>Reparationer i 2023</vt:lpstr>
      <vt:lpstr>Løbende beregning af Co2 besparelse</vt:lpstr>
      <vt:lpstr>Dataindsamling afslører</vt:lpstr>
      <vt:lpstr>Hvad så aalborg?</vt:lpstr>
      <vt:lpstr>Behovet for at reparere</vt:lpstr>
      <vt:lpstr>Lysten til at reparere</vt:lpstr>
      <vt:lpstr>Reparation er (næsten) det bedst til ressourcebevaring</vt:lpstr>
      <vt:lpstr>Bliv produktklog</vt:lpstr>
      <vt:lpstr>Er det her noget jeg har brug for?</vt:lpstr>
      <vt:lpstr>Produktvalg</vt:lpstr>
      <vt:lpstr>Produktvurdering</vt:lpstr>
      <vt:lpstr>Produktdesign til ressourcespild</vt:lpstr>
      <vt:lpstr>Reparationsvenlighed</vt:lpstr>
      <vt:lpstr>Reparationshindringer</vt:lpstr>
      <vt:lpstr>Retten til at reparere</vt:lpstr>
      <vt:lpstr>Tilsammen ved vi meget mere</vt:lpstr>
      <vt:lpstr>Spørgsmål?</vt:lpstr>
      <vt:lpstr>Tekniske reparationsbegrænsninger</vt:lpstr>
      <vt:lpstr>Right to repair initiative</vt:lpstr>
      <vt:lpstr>Repaircafé fordele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Retten til at reparere</dc:title>
  <dc:creator>Arne Skov</dc:creator>
  <cp:lastModifiedBy>Arne Skov</cp:lastModifiedBy>
  <cp:revision>17</cp:revision>
  <dcterms:created xsi:type="dcterms:W3CDTF">2021-11-08T16:48:19Z</dcterms:created>
  <dcterms:modified xsi:type="dcterms:W3CDTF">2024-10-04T17:52:18Z</dcterms:modified>
</cp:coreProperties>
</file>