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comments/modernComment_101_0.xml" ContentType="application/vnd.ms-powerpoint.comments+xml"/>
  <Override PartName="/ppt/comments/modernComment_102_0.xml" ContentType="application/vnd.ms-powerpoint.comments+xml"/>
  <Override PartName="/ppt/comments/modernComment_103_0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6" r:id="rId11"/>
    <p:sldId id="263" r:id="rId12"/>
    <p:sldId id="264" r:id="rId13"/>
    <p:sldId id="265" r:id="rId14"/>
  </p:sldIdLst>
  <p:sldSz cx="12192000" cy="6858000"/>
  <p:notesSz cx="7559675" cy="10691813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0FB80E6-9465-291D-E1D0-ABC37D17E245}" name="Arne Skov" initials="AS" userId="9c76984650065a25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8/10/relationships/authors" Target="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omments/modernComment_101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FFF312C-4190-4D59-BE03-53DB51BD44EB}" authorId="{D0FB80E6-9465-291D-E1D0-ABC37D17E245}" created="2023-02-08T11:05:56.487">
    <pc:sldMkLst xmlns:pc="http://schemas.microsoft.com/office/powerpoint/2013/main/command">
      <pc:docMk/>
      <pc:sldMk cId="0" sldId="257"/>
    </pc:sldMkLst>
    <p188:txBody>
      <a:bodyPr/>
      <a:lstStyle/>
      <a:p>
        <a:r>
          <a:rPr lang="da-DK"/>
          <a:t>"Udefra" Støvsugerledning. Sikringer på nyere udstyr kan være vanskelige at finde og skifte. Termosikringer - pas på loddekolbevarme ved skift.</a:t>
        </a:r>
      </a:p>
    </p188:txBody>
  </p188:cm>
  <p188:cm id="{D1ECEB3B-F245-4F83-8251-DA753FE63356}" authorId="{D0FB80E6-9465-291D-E1D0-ABC37D17E245}" created="2023-02-08T11:07:14.474">
    <pc:sldMkLst xmlns:pc="http://schemas.microsoft.com/office/powerpoint/2013/main/command">
      <pc:docMk/>
      <pc:sldMk cId="0" sldId="257"/>
    </pc:sldMkLst>
    <p188:txBody>
      <a:bodyPr/>
      <a:lstStyle/>
      <a:p>
        <a:r>
          <a:rPr lang="da-DK"/>
          <a:t>"Eliminer": Er der spænding på her? Og her?</a:t>
        </a:r>
      </a:p>
    </p188:txBody>
  </p188:cm>
  <p188:cm id="{B1E65BA0-63AB-49FC-A3FA-A440D5E9D49E}" authorId="{D0FB80E6-9465-291D-E1D0-ABC37D17E245}" created="2023-02-08T11:08:38.511">
    <pc:sldMkLst xmlns:pc="http://schemas.microsoft.com/office/powerpoint/2013/main/command">
      <pc:docMk/>
      <pc:sldMk cId="0" sldId="257"/>
    </pc:sldMkLst>
    <p188:txBody>
      <a:bodyPr/>
      <a:lstStyle/>
      <a:p>
        <a:r>
          <a:rPr lang="da-DK"/>
          <a:t>Computere: OS opdatering, der ikke har fået tid nok til at gøre sig færdig. Bærbar som er brugt i sengen/på en pude og blæser stoppet.</a:t>
        </a:r>
      </a:p>
    </p188:txBody>
  </p188:cm>
</p188:cmLst>
</file>

<file path=ppt/comments/modernComment_102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4034FCA-F1F3-42FB-BDE6-CE35C0FB4EEB}" authorId="{D0FB80E6-9465-291D-E1D0-ABC37D17E245}" created="2023-02-08T11:14:08.630">
    <pc:sldMkLst xmlns:pc="http://schemas.microsoft.com/office/powerpoint/2013/main/command">
      <pc:docMk/>
      <pc:sldMk cId="0" sldId="258"/>
    </pc:sldMkLst>
    <p188:txBody>
      <a:bodyPr/>
      <a:lstStyle/>
      <a:p>
        <a:r>
          <a:rPr lang="da-DK"/>
          <a:t>Se RC Startpakke + limguide</a:t>
        </a:r>
      </a:p>
    </p188:txBody>
  </p188:cm>
</p188:cmLst>
</file>

<file path=ppt/comments/modernComment_103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2CF8B1F-9FDE-4F23-BC6F-E636A702B5BB}" authorId="{D0FB80E6-9465-291D-E1D0-ABC37D17E245}" created="2023-02-08T11:16:34.174">
    <pc:sldMkLst xmlns:pc="http://schemas.microsoft.com/office/powerpoint/2013/main/command">
      <pc:docMk/>
      <pc:sldMk cId="0" sldId="259"/>
    </pc:sldMkLst>
    <p188:txBody>
      <a:bodyPr/>
      <a:lstStyle/>
      <a:p>
        <a:r>
          <a:rPr lang="da-DK"/>
          <a:t>En enkelt lille plastikdims, der knækker bør ikke være noget problem
Nogen skrier (fx iPhone) kan se ens ud uden at være det - pas på positionen, fx med elefantsnot
Tag billeder hen ad vejen.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da-DK" sz="4400" b="0" strike="noStrike" spc="-1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3200" b="0" strike="noStrike" spc="-1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da-DK" sz="4400" b="0" strike="noStrike" spc="-1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3200" b="0" strike="noStrike" spc="-1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3200" b="0" strike="noStrike" spc="-1"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3200" b="0" strike="noStrike" spc="-1">
              <a:latin typeface="Arial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da-DK" sz="4400" b="0" strike="noStrike" spc="-1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3200" b="0" strike="noStrike" spc="-1"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3200" b="0" strike="noStrike" spc="-1"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3200" b="0" strike="noStrike" spc="-1">
              <a:latin typeface="Arial"/>
            </a:endParaRPr>
          </a:p>
        </p:txBody>
      </p:sp>
      <p:sp>
        <p:nvSpPr>
          <p:cNvPr id="13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3200" b="0" strike="noStrike" spc="-1">
              <a:latin typeface="Arial"/>
            </a:endParaRPr>
          </a:p>
        </p:txBody>
      </p:sp>
      <p:sp>
        <p:nvSpPr>
          <p:cNvPr id="13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3200" b="0" strike="noStrike" spc="-1">
              <a:latin typeface="Arial"/>
            </a:endParaRPr>
          </a:p>
        </p:txBody>
      </p:sp>
      <p:sp>
        <p:nvSpPr>
          <p:cNvPr id="13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da-DK" sz="4400" b="0" strike="noStrike" spc="-1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da-D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da-DK" sz="4400" b="0" strike="noStrike" spc="-1"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da-DK" sz="4400" b="0" strike="noStrike" spc="-1"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3200" b="0" strike="noStrike" spc="-1"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da-DK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da-D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da-DK" sz="4400" b="0" strike="noStrike" spc="-1"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3200" b="0" strike="noStrike" spc="-1"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3200" b="0" strike="noStrike" spc="-1">
              <a:latin typeface="Arial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da-DK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da-D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da-DK" sz="4400" b="0" strike="noStrike" spc="-1"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3200" b="0" strike="noStrike" spc="-1"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3200" b="0" strike="noStrike" spc="-1"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da-DK" sz="4400" b="0" strike="noStrike" spc="-1"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3200" b="0" strike="noStrike" spc="-1"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3200" b="0" strike="noStrike" spc="-1"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da-DK" sz="4400" b="0" strike="noStrike" spc="-1"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3200" b="0" strike="noStrike" spc="-1"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da-DK" sz="4400" b="0" strike="noStrike" spc="-1"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3200" b="0" strike="noStrike" spc="-1"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3200" b="0" strike="noStrike" spc="-1">
              <a:latin typeface="Arial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3200" b="0" strike="noStrike" spc="-1">
              <a:latin typeface="Arial"/>
            </a:endParaRPr>
          </a:p>
        </p:txBody>
      </p:sp>
      <p:sp>
        <p:nvSpPr>
          <p:cNvPr id="20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da-DK" sz="4400" b="0" strike="noStrike" spc="-1"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3200" b="0" strike="noStrike" spc="-1"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3200" b="0" strike="noStrike" spc="-1">
              <a:latin typeface="Arial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3200" b="0" strike="noStrike" spc="-1">
              <a:latin typeface="Arial"/>
            </a:endParaRPr>
          </a:p>
        </p:txBody>
      </p:sp>
      <p:sp>
        <p:nvSpPr>
          <p:cNvPr id="21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3200" b="0" strike="noStrike" spc="-1">
              <a:latin typeface="Arial"/>
            </a:endParaRPr>
          </a:p>
        </p:txBody>
      </p:sp>
      <p:sp>
        <p:nvSpPr>
          <p:cNvPr id="21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3200" b="0" strike="noStrike" spc="-1">
              <a:latin typeface="Arial"/>
            </a:endParaRPr>
          </a:p>
        </p:txBody>
      </p:sp>
      <p:sp>
        <p:nvSpPr>
          <p:cNvPr id="21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da-DK" sz="4400" b="0" strike="noStrike" spc="-1"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da-D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da-DK" sz="4400" b="0" strike="noStrike" spc="-1"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da-DK" sz="4400" b="0" strike="noStrike" spc="-1">
              <a:latin typeface="Arial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3200" b="0" strike="noStrike" spc="-1">
              <a:latin typeface="Arial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da-DK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da-DK" sz="4400" b="0" strike="noStrike" spc="-1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da-D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da-DK" sz="4400" b="0" strike="noStrike" spc="-1"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3200" b="0" strike="noStrike" spc="-1">
              <a:latin typeface="Arial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3200" b="0" strike="noStrike" spc="-1">
              <a:latin typeface="Arial"/>
            </a:endParaRPr>
          </a:p>
        </p:txBody>
      </p:sp>
      <p:sp>
        <p:nvSpPr>
          <p:cNvPr id="27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da-DK" sz="4400" b="0" strike="noStrike" spc="-1">
              <a:latin typeface="Arial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3200" b="0" strike="noStrike" spc="-1">
              <a:latin typeface="Arial"/>
            </a:endParaRPr>
          </a:p>
        </p:txBody>
      </p:sp>
      <p:sp>
        <p:nvSpPr>
          <p:cNvPr id="27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3200" b="0" strike="noStrike" spc="-1">
              <a:latin typeface="Arial"/>
            </a:endParaRPr>
          </a:p>
        </p:txBody>
      </p:sp>
      <p:sp>
        <p:nvSpPr>
          <p:cNvPr id="27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da-DK" sz="4400" b="0" strike="noStrike" spc="-1"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3200" b="0" strike="noStrike" spc="-1">
              <a:latin typeface="Arial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3200" b="0" strike="noStrike" spc="-1">
              <a:latin typeface="Arial"/>
            </a:endParaRPr>
          </a:p>
        </p:txBody>
      </p:sp>
      <p:sp>
        <p:nvSpPr>
          <p:cNvPr id="27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da-DK" sz="4400" b="0" strike="noStrike" spc="-1">
              <a:latin typeface="Arial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3200" b="0" strike="noStrike" spc="-1">
              <a:latin typeface="Arial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da-DK" sz="4400" b="0" strike="noStrike" spc="-1">
              <a:latin typeface="Aria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3200" b="0" strike="noStrike" spc="-1">
              <a:latin typeface="Arial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3200" b="0" strike="noStrike" spc="-1">
              <a:latin typeface="Arial"/>
            </a:endParaRPr>
          </a:p>
        </p:txBody>
      </p:sp>
      <p:sp>
        <p:nvSpPr>
          <p:cNvPr id="28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3200" b="0" strike="noStrike" spc="-1">
              <a:latin typeface="Arial"/>
            </a:endParaRPr>
          </a:p>
        </p:txBody>
      </p:sp>
      <p:sp>
        <p:nvSpPr>
          <p:cNvPr id="28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da-DK" sz="4400" b="0" strike="noStrike" spc="-1">
              <a:latin typeface="Arial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3200" b="0" strike="noStrike" spc="-1">
              <a:latin typeface="Arial"/>
            </a:endParaRPr>
          </a:p>
        </p:txBody>
      </p:sp>
      <p:sp>
        <p:nvSpPr>
          <p:cNvPr id="28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3200" b="0" strike="noStrike" spc="-1">
              <a:latin typeface="Arial"/>
            </a:endParaRPr>
          </a:p>
        </p:txBody>
      </p:sp>
      <p:sp>
        <p:nvSpPr>
          <p:cNvPr id="29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3200" b="0" strike="noStrike" spc="-1">
              <a:latin typeface="Arial"/>
            </a:endParaRPr>
          </a:p>
        </p:txBody>
      </p:sp>
      <p:sp>
        <p:nvSpPr>
          <p:cNvPr id="29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3200" b="0" strike="noStrike" spc="-1">
              <a:latin typeface="Arial"/>
            </a:endParaRPr>
          </a:p>
        </p:txBody>
      </p:sp>
      <p:sp>
        <p:nvSpPr>
          <p:cNvPr id="29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3200" b="0" strike="noStrike" spc="-1">
              <a:latin typeface="Arial"/>
            </a:endParaRPr>
          </a:p>
        </p:txBody>
      </p:sp>
      <p:sp>
        <p:nvSpPr>
          <p:cNvPr id="29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da-DK" sz="4400" b="0" strike="noStrike" spc="-1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3200" b="0" strike="noStrike" spc="-1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da-DK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da-D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da-DK" sz="4400" b="0" strike="noStrike" spc="-1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3200" b="0" strike="noStrike" spc="-1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3200" b="0" strike="noStrike" spc="-1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da-DK" sz="4400" b="0" strike="noStrike" spc="-1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3200" b="0" strike="noStrike" spc="-1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3200" b="0" strike="noStrike" spc="-1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da-DK" sz="4400" b="0" strike="noStrike" spc="-1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3200" b="0" strike="noStrike" spc="-1"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3200" b="0" strike="noStrike" spc="-1"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2" descr="\\DROBO-FS\QuickDrops\JB\PPTX NG\Droplets\LightingOverlay.png"/>
          <p:cNvPicPr/>
          <p:nvPr/>
        </p:nvPicPr>
        <p:blipFill>
          <a:blip r:embed="rId15">
            <a:alphaModFix amt="30000"/>
          </a:blip>
          <a:stretch/>
        </p:blipFill>
        <p:spPr>
          <a:xfrm>
            <a:off x="0" y="0"/>
            <a:ext cx="12190680" cy="6856560"/>
          </a:xfrm>
          <a:prstGeom prst="rect">
            <a:avLst/>
          </a:prstGeom>
          <a:ln w="0">
            <a:noFill/>
          </a:ln>
        </p:spPr>
      </p:pic>
      <p:grpSp>
        <p:nvGrpSpPr>
          <p:cNvPr id="100" name="Group 7"/>
          <p:cNvGrpSpPr/>
          <p:nvPr/>
        </p:nvGrpSpPr>
        <p:grpSpPr>
          <a:xfrm>
            <a:off x="-14400" y="0"/>
            <a:ext cx="12052440" cy="6856560"/>
            <a:chOff x="-14400" y="0"/>
            <a:chExt cx="12052440" cy="6856560"/>
          </a:xfrm>
        </p:grpSpPr>
        <p:grpSp>
          <p:nvGrpSpPr>
            <p:cNvPr id="2" name="Group 8"/>
            <p:cNvGrpSpPr/>
            <p:nvPr/>
          </p:nvGrpSpPr>
          <p:grpSpPr>
            <a:xfrm>
              <a:off x="-14400" y="0"/>
              <a:ext cx="1219680" cy="6856560"/>
              <a:chOff x="-14400" y="0"/>
              <a:chExt cx="1219680" cy="6856560"/>
            </a:xfrm>
          </p:grpSpPr>
          <p:sp>
            <p:nvSpPr>
              <p:cNvPr id="3" name="Rectangle 5"/>
              <p:cNvSpPr/>
              <p:nvPr/>
            </p:nvSpPr>
            <p:spPr>
              <a:xfrm>
                <a:off x="114480" y="4680"/>
                <a:ext cx="22320" cy="2179800"/>
              </a:xfrm>
              <a:prstGeom prst="rect">
                <a:avLst/>
              </a:pr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" name="Freeform 6"/>
              <p:cNvSpPr/>
              <p:nvPr/>
            </p:nvSpPr>
            <p:spPr>
              <a:xfrm>
                <a:off x="33480" y="2176560"/>
                <a:ext cx="189000" cy="1890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" name="Freeform 7"/>
              <p:cNvSpPr/>
              <p:nvPr/>
            </p:nvSpPr>
            <p:spPr>
              <a:xfrm>
                <a:off x="28440" y="4021200"/>
                <a:ext cx="189000" cy="18756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" name="Freeform 8"/>
              <p:cNvSpPr/>
              <p:nvPr/>
            </p:nvSpPr>
            <p:spPr>
              <a:xfrm>
                <a:off x="200160" y="4680"/>
                <a:ext cx="368280" cy="1809720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" name="Freeform 9"/>
              <p:cNvSpPr/>
              <p:nvPr/>
            </p:nvSpPr>
            <p:spPr>
              <a:xfrm>
                <a:off x="503280" y="1801800"/>
                <a:ext cx="189000" cy="18756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8" name="Freeform 10"/>
              <p:cNvSpPr/>
              <p:nvPr/>
            </p:nvSpPr>
            <p:spPr>
              <a:xfrm>
                <a:off x="285840" y="4680"/>
                <a:ext cx="368280" cy="1428840"/>
              </a:xfrm>
              <a:custGeom>
                <a:avLst/>
                <a:gdLst/>
                <a:ahLst/>
                <a:cxnLst/>
                <a:rect l="l" t="t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" name="Freeform 11"/>
              <p:cNvSpPr/>
              <p:nvPr/>
            </p:nvSpPr>
            <p:spPr>
              <a:xfrm>
                <a:off x="546120" y="0"/>
                <a:ext cx="150840" cy="911520"/>
              </a:xfrm>
              <a:custGeom>
                <a:avLst/>
                <a:gdLst/>
                <a:ahLst/>
                <a:cxnLst/>
                <a:rect l="l" t="t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" name="Freeform 12"/>
              <p:cNvSpPr/>
              <p:nvPr/>
            </p:nvSpPr>
            <p:spPr>
              <a:xfrm>
                <a:off x="588960" y="1420920"/>
                <a:ext cx="189000" cy="1890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" name="Freeform 13"/>
              <p:cNvSpPr/>
              <p:nvPr/>
            </p:nvSpPr>
            <p:spPr>
              <a:xfrm>
                <a:off x="588960" y="903240"/>
                <a:ext cx="189000" cy="1890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" name="Freeform 14"/>
              <p:cNvSpPr/>
              <p:nvPr/>
            </p:nvSpPr>
            <p:spPr>
              <a:xfrm>
                <a:off x="641520" y="0"/>
                <a:ext cx="420840" cy="52560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" name="Freeform 15"/>
              <p:cNvSpPr/>
              <p:nvPr/>
            </p:nvSpPr>
            <p:spPr>
              <a:xfrm>
                <a:off x="1020600" y="488880"/>
                <a:ext cx="160560" cy="146160"/>
              </a:xfrm>
              <a:custGeom>
                <a:avLst/>
                <a:gdLst/>
                <a:ahLst/>
                <a:cxnLst/>
                <a:rect l="l" t="t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" name="Line 16"/>
              <p:cNvSpPr/>
              <p:nvPr/>
            </p:nvSpPr>
            <p:spPr>
              <a:xfrm>
                <a:off x="-4680" y="9360"/>
                <a:ext cx="360" cy="360"/>
              </a:xfrm>
              <a:prstGeom prst="line">
                <a:avLst/>
              </a:prstGeom>
              <a:ln w="15">
                <a:solidFill>
                  <a:srgbClr val="FFFFFF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" name="Freeform 17"/>
              <p:cNvSpPr/>
              <p:nvPr/>
            </p:nvSpPr>
            <p:spPr>
              <a:xfrm>
                <a:off x="9360" y="1801800"/>
                <a:ext cx="122400" cy="125640"/>
              </a:xfrm>
              <a:custGeom>
                <a:avLst/>
                <a:gdLst/>
                <a:ahLst/>
                <a:cxnLst/>
                <a:rect l="l" t="t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" name="Freeform 18"/>
              <p:cNvSpPr/>
              <p:nvPr/>
            </p:nvSpPr>
            <p:spPr>
              <a:xfrm>
                <a:off x="-9360" y="3549600"/>
                <a:ext cx="146160" cy="479520"/>
              </a:xfrm>
              <a:custGeom>
                <a:avLst/>
                <a:gdLst/>
                <a:ahLst/>
                <a:cxnLst/>
                <a:rect l="l" t="t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" name="Freeform 19"/>
              <p:cNvSpPr/>
              <p:nvPr/>
            </p:nvSpPr>
            <p:spPr>
              <a:xfrm>
                <a:off x="128520" y="1382760"/>
                <a:ext cx="141480" cy="474840"/>
              </a:xfrm>
              <a:custGeom>
                <a:avLst/>
                <a:gdLst/>
                <a:ahLst/>
                <a:cxnLst/>
                <a:rect l="l" t="t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" name="Freeform 20"/>
              <p:cNvSpPr/>
              <p:nvPr/>
            </p:nvSpPr>
            <p:spPr>
              <a:xfrm>
                <a:off x="204840" y="1849320"/>
                <a:ext cx="113040" cy="10656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9" name="Rectangle 21"/>
              <p:cNvSpPr/>
              <p:nvPr/>
            </p:nvSpPr>
            <p:spPr>
              <a:xfrm>
                <a:off x="133200" y="4662360"/>
                <a:ext cx="22320" cy="2179800"/>
              </a:xfrm>
              <a:prstGeom prst="rect">
                <a:avLst/>
              </a:pr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" name="Freeform 22"/>
              <p:cNvSpPr/>
              <p:nvPr/>
            </p:nvSpPr>
            <p:spPr>
              <a:xfrm>
                <a:off x="223920" y="5041800"/>
                <a:ext cx="368280" cy="1800360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" name="Freeform 23"/>
              <p:cNvSpPr/>
              <p:nvPr/>
            </p:nvSpPr>
            <p:spPr>
              <a:xfrm>
                <a:off x="52560" y="4481640"/>
                <a:ext cx="189000" cy="1890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" name="Freeform 24"/>
              <p:cNvSpPr/>
              <p:nvPr/>
            </p:nvSpPr>
            <p:spPr>
              <a:xfrm>
                <a:off x="-14400" y="5627520"/>
                <a:ext cx="84240" cy="1214640"/>
              </a:xfrm>
              <a:custGeom>
                <a:avLst/>
                <a:gdLst/>
                <a:ahLst/>
                <a:cxnLst/>
                <a:rect l="l" t="t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" name="Freeform 25"/>
              <p:cNvSpPr/>
              <p:nvPr/>
            </p:nvSpPr>
            <p:spPr>
              <a:xfrm>
                <a:off x="527040" y="4867200"/>
                <a:ext cx="189000" cy="18756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" name="Freeform 26"/>
              <p:cNvSpPr/>
              <p:nvPr/>
            </p:nvSpPr>
            <p:spPr>
              <a:xfrm>
                <a:off x="309600" y="5423040"/>
                <a:ext cx="373320" cy="142416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" name="Freeform 27"/>
              <p:cNvSpPr/>
              <p:nvPr/>
            </p:nvSpPr>
            <p:spPr>
              <a:xfrm>
                <a:off x="569880" y="5945040"/>
                <a:ext cx="150840" cy="911520"/>
              </a:xfrm>
              <a:custGeom>
                <a:avLst/>
                <a:gdLst/>
                <a:ahLst/>
                <a:cxnLst/>
                <a:rect l="l" t="t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6" name="Freeform 28"/>
              <p:cNvSpPr/>
              <p:nvPr/>
            </p:nvSpPr>
            <p:spPr>
              <a:xfrm>
                <a:off x="612720" y="5246640"/>
                <a:ext cx="189000" cy="1890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7" name="Freeform 29"/>
              <p:cNvSpPr/>
              <p:nvPr/>
            </p:nvSpPr>
            <p:spPr>
              <a:xfrm>
                <a:off x="612720" y="5764320"/>
                <a:ext cx="189000" cy="1890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8" name="Freeform 30"/>
              <p:cNvSpPr/>
              <p:nvPr/>
            </p:nvSpPr>
            <p:spPr>
              <a:xfrm>
                <a:off x="669960" y="6330960"/>
                <a:ext cx="416160" cy="516240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9" name="Freeform 31"/>
              <p:cNvSpPr/>
              <p:nvPr/>
            </p:nvSpPr>
            <p:spPr>
              <a:xfrm>
                <a:off x="1049400" y="6221520"/>
                <a:ext cx="155880" cy="146160"/>
              </a:xfrm>
              <a:custGeom>
                <a:avLst/>
                <a:gdLst/>
                <a:ahLst/>
                <a:cxnLst/>
                <a:rect l="l" t="t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30" name="Group 9"/>
            <p:cNvGrpSpPr/>
            <p:nvPr/>
          </p:nvGrpSpPr>
          <p:grpSpPr>
            <a:xfrm>
              <a:off x="11364840" y="0"/>
              <a:ext cx="673200" cy="6847200"/>
              <a:chOff x="11364840" y="0"/>
              <a:chExt cx="673200" cy="6847200"/>
            </a:xfrm>
          </p:grpSpPr>
          <p:sp>
            <p:nvSpPr>
              <p:cNvPr id="31" name="Freeform 32"/>
              <p:cNvSpPr/>
              <p:nvPr/>
            </p:nvSpPr>
            <p:spPr>
              <a:xfrm>
                <a:off x="11484000" y="0"/>
                <a:ext cx="416160" cy="511200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2" name="Freeform 33"/>
              <p:cNvSpPr/>
              <p:nvPr/>
            </p:nvSpPr>
            <p:spPr>
              <a:xfrm>
                <a:off x="11364840" y="474840"/>
                <a:ext cx="155880" cy="150840"/>
              </a:xfrm>
              <a:custGeom>
                <a:avLst/>
                <a:gdLst/>
                <a:ahLst/>
                <a:cxnLst/>
                <a:rect l="l" t="t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" name="Freeform 34"/>
              <p:cNvSpPr/>
              <p:nvPr/>
            </p:nvSpPr>
            <p:spPr>
              <a:xfrm>
                <a:off x="11631600" y="1539720"/>
                <a:ext cx="187560" cy="1890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4" name="Freeform 35"/>
              <p:cNvSpPr/>
              <p:nvPr/>
            </p:nvSpPr>
            <p:spPr>
              <a:xfrm>
                <a:off x="11531520" y="5694480"/>
                <a:ext cx="297000" cy="1152720"/>
              </a:xfrm>
              <a:custGeom>
                <a:avLst/>
                <a:gdLst/>
                <a:ahLst/>
                <a:cxnLst/>
                <a:rect l="l" t="t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5" name="Freeform 36"/>
              <p:cNvSpPr/>
              <p:nvPr/>
            </p:nvSpPr>
            <p:spPr>
              <a:xfrm>
                <a:off x="11773080" y="5551560"/>
                <a:ext cx="155880" cy="154080"/>
              </a:xfrm>
              <a:custGeom>
                <a:avLst/>
                <a:gdLst/>
                <a:ahLst/>
                <a:cxnLst/>
                <a:rect l="l" t="t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6" name="Freeform 37"/>
              <p:cNvSpPr/>
              <p:nvPr/>
            </p:nvSpPr>
            <p:spPr>
              <a:xfrm>
                <a:off x="11711160" y="4680"/>
                <a:ext cx="303480" cy="154332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" name="Freeform 38"/>
              <p:cNvSpPr/>
              <p:nvPr/>
            </p:nvSpPr>
            <p:spPr>
              <a:xfrm>
                <a:off x="11636280" y="4867200"/>
                <a:ext cx="187560" cy="18756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8" name="Freeform 39"/>
              <p:cNvSpPr/>
              <p:nvPr/>
            </p:nvSpPr>
            <p:spPr>
              <a:xfrm>
                <a:off x="11441160" y="5046840"/>
                <a:ext cx="306360" cy="1800360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9" name="Freeform 40"/>
              <p:cNvSpPr/>
              <p:nvPr/>
            </p:nvSpPr>
            <p:spPr>
              <a:xfrm>
                <a:off x="11849040" y="6416640"/>
                <a:ext cx="189000" cy="18756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0" name="Rectangle 41"/>
              <p:cNvSpPr/>
              <p:nvPr/>
            </p:nvSpPr>
            <p:spPr>
              <a:xfrm>
                <a:off x="11939760" y="6595920"/>
                <a:ext cx="22320" cy="250920"/>
              </a:xfrm>
              <a:prstGeom prst="rect">
                <a:avLst/>
              </a:pr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pic>
        <p:nvPicPr>
          <p:cNvPr id="41" name="Picture 2" descr="\\DROBO-FS\QuickDrops\JB\PPTX NG\Droplets\LightingOverlay.png"/>
          <p:cNvPicPr/>
          <p:nvPr/>
        </p:nvPicPr>
        <p:blipFill>
          <a:blip r:embed="rId15">
            <a:alphaModFix amt="30000"/>
          </a:blip>
          <a:stretch/>
        </p:blipFill>
        <p:spPr>
          <a:xfrm>
            <a:off x="0" y="0"/>
            <a:ext cx="12190680" cy="6856560"/>
          </a:xfrm>
          <a:prstGeom prst="rect">
            <a:avLst/>
          </a:prstGeom>
          <a:ln w="0">
            <a:noFill/>
          </a:ln>
        </p:spPr>
      </p:pic>
      <p:grpSp>
        <p:nvGrpSpPr>
          <p:cNvPr id="42" name="Group 10"/>
          <p:cNvGrpSpPr/>
          <p:nvPr/>
        </p:nvGrpSpPr>
        <p:grpSpPr>
          <a:xfrm>
            <a:off x="0" y="0"/>
            <a:ext cx="2303640" cy="6856560"/>
            <a:chOff x="0" y="0"/>
            <a:chExt cx="2303640" cy="6856560"/>
          </a:xfrm>
        </p:grpSpPr>
        <p:sp>
          <p:nvSpPr>
            <p:cNvPr id="43" name="Rectangle 5"/>
            <p:cNvSpPr/>
            <p:nvPr/>
          </p:nvSpPr>
          <p:spPr>
            <a:xfrm>
              <a:off x="1209600" y="4680"/>
              <a:ext cx="22320" cy="2179800"/>
            </a:xfrm>
            <a:prstGeom prst="rect">
              <a:avLst/>
            </a:pr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" name="Freeform 6"/>
            <p:cNvSpPr/>
            <p:nvPr/>
          </p:nvSpPr>
          <p:spPr>
            <a:xfrm>
              <a:off x="1128600" y="2176560"/>
              <a:ext cx="189000" cy="18900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" name="Freeform 7"/>
            <p:cNvSpPr/>
            <p:nvPr/>
          </p:nvSpPr>
          <p:spPr>
            <a:xfrm>
              <a:off x="1123920" y="4021200"/>
              <a:ext cx="189000" cy="18756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" name="Rectangle 8"/>
            <p:cNvSpPr/>
            <p:nvPr/>
          </p:nvSpPr>
          <p:spPr>
            <a:xfrm>
              <a:off x="414360" y="9360"/>
              <a:ext cx="27000" cy="4480200"/>
            </a:xfrm>
            <a:prstGeom prst="rect">
              <a:avLst/>
            </a:pr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" name="Freeform 9"/>
            <p:cNvSpPr/>
            <p:nvPr/>
          </p:nvSpPr>
          <p:spPr>
            <a:xfrm>
              <a:off x="333360" y="4481640"/>
              <a:ext cx="189000" cy="18900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" name="Freeform 10"/>
            <p:cNvSpPr/>
            <p:nvPr/>
          </p:nvSpPr>
          <p:spPr>
            <a:xfrm>
              <a:off x="190440" y="9360"/>
              <a:ext cx="150840" cy="906480"/>
            </a:xfrm>
            <a:custGeom>
              <a:avLst/>
              <a:gdLst/>
              <a:ahLst/>
              <a:cxnLst/>
              <a:rect l="l" t="t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" name="Freeform 11"/>
            <p:cNvSpPr/>
            <p:nvPr/>
          </p:nvSpPr>
          <p:spPr>
            <a:xfrm>
              <a:off x="1290600" y="14400"/>
              <a:ext cx="374760" cy="1800360"/>
            </a:xfrm>
            <a:custGeom>
              <a:avLst/>
              <a:gdLst/>
              <a:ahLst/>
              <a:cxnLst/>
              <a:rect l="l" t="t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" name="Freeform 12"/>
            <p:cNvSpPr/>
            <p:nvPr/>
          </p:nvSpPr>
          <p:spPr>
            <a:xfrm>
              <a:off x="1600200" y="1801800"/>
              <a:ext cx="189000" cy="18756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" name="Freeform 13"/>
            <p:cNvSpPr/>
            <p:nvPr/>
          </p:nvSpPr>
          <p:spPr>
            <a:xfrm>
              <a:off x="1380960" y="9360"/>
              <a:ext cx="370080" cy="1424160"/>
            </a:xfrm>
            <a:custGeom>
              <a:avLst/>
              <a:gdLst/>
              <a:ahLst/>
              <a:cxnLst/>
              <a:rect l="l" t="t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" name="Freeform 14"/>
            <p:cNvSpPr/>
            <p:nvPr/>
          </p:nvSpPr>
          <p:spPr>
            <a:xfrm>
              <a:off x="1643040" y="0"/>
              <a:ext cx="150840" cy="911520"/>
            </a:xfrm>
            <a:custGeom>
              <a:avLst/>
              <a:gdLst/>
              <a:ahLst/>
              <a:cxnLst/>
              <a:rect l="l" t="t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" name="Freeform 15"/>
            <p:cNvSpPr/>
            <p:nvPr/>
          </p:nvSpPr>
          <p:spPr>
            <a:xfrm>
              <a:off x="1685880" y="1420920"/>
              <a:ext cx="189000" cy="18900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" name="Freeform 16"/>
            <p:cNvSpPr/>
            <p:nvPr/>
          </p:nvSpPr>
          <p:spPr>
            <a:xfrm>
              <a:off x="1685880" y="903240"/>
              <a:ext cx="189000" cy="18900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" name="Freeform 17"/>
            <p:cNvSpPr/>
            <p:nvPr/>
          </p:nvSpPr>
          <p:spPr>
            <a:xfrm>
              <a:off x="1743120" y="4680"/>
              <a:ext cx="417600" cy="520920"/>
            </a:xfrm>
            <a:custGeom>
              <a:avLst/>
              <a:gdLst/>
              <a:ahLst/>
              <a:cxnLst/>
              <a:rect l="l" t="t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" name="Freeform 18"/>
            <p:cNvSpPr/>
            <p:nvPr/>
          </p:nvSpPr>
          <p:spPr>
            <a:xfrm>
              <a:off x="2119320" y="488880"/>
              <a:ext cx="160560" cy="146160"/>
            </a:xfrm>
            <a:custGeom>
              <a:avLst/>
              <a:gdLst/>
              <a:ahLst/>
              <a:cxnLst/>
              <a:rect l="l" t="t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" name="Freeform 19"/>
            <p:cNvSpPr/>
            <p:nvPr/>
          </p:nvSpPr>
          <p:spPr>
            <a:xfrm>
              <a:off x="952560" y="4680"/>
              <a:ext cx="150840" cy="906480"/>
            </a:xfrm>
            <a:custGeom>
              <a:avLst/>
              <a:gdLst/>
              <a:ahLst/>
              <a:cxnLst/>
              <a:rect l="l" t="t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" name="Freeform 20"/>
            <p:cNvSpPr/>
            <p:nvPr/>
          </p:nvSpPr>
          <p:spPr>
            <a:xfrm>
              <a:off x="866880" y="903240"/>
              <a:ext cx="189000" cy="18900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" name="Freeform 21"/>
            <p:cNvSpPr/>
            <p:nvPr/>
          </p:nvSpPr>
          <p:spPr>
            <a:xfrm>
              <a:off x="890640" y="1554120"/>
              <a:ext cx="189000" cy="18900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" name="Freeform 22"/>
            <p:cNvSpPr/>
            <p:nvPr/>
          </p:nvSpPr>
          <p:spPr>
            <a:xfrm>
              <a:off x="738360" y="5622840"/>
              <a:ext cx="336600" cy="1214640"/>
            </a:xfrm>
            <a:custGeom>
              <a:avLst/>
              <a:gdLst/>
              <a:ahLst/>
              <a:cxnLst/>
              <a:rect l="l" t="t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" name="Freeform 23"/>
            <p:cNvSpPr/>
            <p:nvPr/>
          </p:nvSpPr>
          <p:spPr>
            <a:xfrm>
              <a:off x="647640" y="5479920"/>
              <a:ext cx="155880" cy="155880"/>
            </a:xfrm>
            <a:custGeom>
              <a:avLst/>
              <a:gdLst/>
              <a:ahLst/>
              <a:cxnLst/>
              <a:rect l="l" t="t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" name="Freeform 24"/>
            <p:cNvSpPr/>
            <p:nvPr/>
          </p:nvSpPr>
          <p:spPr>
            <a:xfrm>
              <a:off x="66600" y="903240"/>
              <a:ext cx="189000" cy="18900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" name="Freeform 25"/>
            <p:cNvSpPr/>
            <p:nvPr/>
          </p:nvSpPr>
          <p:spPr>
            <a:xfrm>
              <a:off x="0" y="3897360"/>
              <a:ext cx="131760" cy="265320"/>
            </a:xfrm>
            <a:custGeom>
              <a:avLst/>
              <a:gdLst/>
              <a:ahLst/>
              <a:cxnLst/>
              <a:rect l="l" t="t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" name="Freeform 26"/>
            <p:cNvSpPr/>
            <p:nvPr/>
          </p:nvSpPr>
          <p:spPr>
            <a:xfrm>
              <a:off x="66600" y="4149720"/>
              <a:ext cx="189000" cy="18756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" name="Freeform 27"/>
            <p:cNvSpPr/>
            <p:nvPr/>
          </p:nvSpPr>
          <p:spPr>
            <a:xfrm>
              <a:off x="0" y="1644480"/>
              <a:ext cx="131760" cy="268560"/>
            </a:xfrm>
            <a:custGeom>
              <a:avLst/>
              <a:gdLst/>
              <a:ahLst/>
              <a:cxnLst/>
              <a:rect l="l" t="t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" name="Freeform 28"/>
            <p:cNvSpPr/>
            <p:nvPr/>
          </p:nvSpPr>
          <p:spPr>
            <a:xfrm>
              <a:off x="66600" y="1468440"/>
              <a:ext cx="189000" cy="18900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" name="Freeform 29"/>
            <p:cNvSpPr/>
            <p:nvPr/>
          </p:nvSpPr>
          <p:spPr>
            <a:xfrm>
              <a:off x="695160" y="4680"/>
              <a:ext cx="308160" cy="1557360"/>
            </a:xfrm>
            <a:custGeom>
              <a:avLst/>
              <a:gdLst/>
              <a:ahLst/>
              <a:cxnLst/>
              <a:rect l="l" t="t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" name="Freeform 30"/>
            <p:cNvSpPr/>
            <p:nvPr/>
          </p:nvSpPr>
          <p:spPr>
            <a:xfrm>
              <a:off x="57240" y="4881600"/>
              <a:ext cx="189000" cy="18756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" name="Freeform 31"/>
            <p:cNvSpPr/>
            <p:nvPr/>
          </p:nvSpPr>
          <p:spPr>
            <a:xfrm>
              <a:off x="138240" y="5060880"/>
              <a:ext cx="303480" cy="1776600"/>
            </a:xfrm>
            <a:custGeom>
              <a:avLst/>
              <a:gdLst/>
              <a:ahLst/>
              <a:cxnLst/>
              <a:rect l="l" t="t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" name="Freeform 32"/>
            <p:cNvSpPr/>
            <p:nvPr/>
          </p:nvSpPr>
          <p:spPr>
            <a:xfrm>
              <a:off x="561960" y="6431040"/>
              <a:ext cx="189000" cy="18756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" name="Rectangle 33"/>
            <p:cNvSpPr/>
            <p:nvPr/>
          </p:nvSpPr>
          <p:spPr>
            <a:xfrm>
              <a:off x="642960" y="6610320"/>
              <a:ext cx="22320" cy="241560"/>
            </a:xfrm>
            <a:prstGeom prst="rect">
              <a:avLst/>
            </a:pr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" name="Freeform 34"/>
            <p:cNvSpPr/>
            <p:nvPr/>
          </p:nvSpPr>
          <p:spPr>
            <a:xfrm>
              <a:off x="76320" y="6431040"/>
              <a:ext cx="189000" cy="18756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" name="Freeform 35"/>
            <p:cNvSpPr/>
            <p:nvPr/>
          </p:nvSpPr>
          <p:spPr>
            <a:xfrm>
              <a:off x="0" y="5978520"/>
              <a:ext cx="189000" cy="460440"/>
            </a:xfrm>
            <a:custGeom>
              <a:avLst/>
              <a:gdLst/>
              <a:ahLst/>
              <a:cxnLst/>
              <a:rect l="l" t="t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Freeform 36"/>
            <p:cNvSpPr/>
            <p:nvPr/>
          </p:nvSpPr>
          <p:spPr>
            <a:xfrm>
              <a:off x="1014480" y="1801800"/>
              <a:ext cx="212760" cy="754200"/>
            </a:xfrm>
            <a:custGeom>
              <a:avLst/>
              <a:gdLst/>
              <a:ahLst/>
              <a:cxnLst/>
              <a:rect l="l" t="t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" name="Freeform 37"/>
            <p:cNvSpPr/>
            <p:nvPr/>
          </p:nvSpPr>
          <p:spPr>
            <a:xfrm>
              <a:off x="938160" y="2548080"/>
              <a:ext cx="165240" cy="158760"/>
            </a:xfrm>
            <a:custGeom>
              <a:avLst/>
              <a:gdLst/>
              <a:ahLst/>
              <a:cxnLst/>
              <a:rect l="l" t="t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" name="Freeform 38"/>
            <p:cNvSpPr/>
            <p:nvPr/>
          </p:nvSpPr>
          <p:spPr>
            <a:xfrm>
              <a:off x="595440" y="4680"/>
              <a:ext cx="636840" cy="4024440"/>
            </a:xfrm>
            <a:custGeom>
              <a:avLst/>
              <a:gdLst/>
              <a:ahLst/>
              <a:cxnLst/>
              <a:rect l="l" t="t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Freeform 39"/>
            <p:cNvSpPr/>
            <p:nvPr/>
          </p:nvSpPr>
          <p:spPr>
            <a:xfrm>
              <a:off x="1224000" y="1382760"/>
              <a:ext cx="141480" cy="474840"/>
            </a:xfrm>
            <a:custGeom>
              <a:avLst/>
              <a:gdLst/>
              <a:ahLst/>
              <a:cxnLst/>
              <a:rect l="l" t="t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" name="Freeform 40"/>
            <p:cNvSpPr/>
            <p:nvPr/>
          </p:nvSpPr>
          <p:spPr>
            <a:xfrm>
              <a:off x="1300320" y="1849320"/>
              <a:ext cx="108000" cy="106560"/>
            </a:xfrm>
            <a:custGeom>
              <a:avLst/>
              <a:gdLst/>
              <a:ahLst/>
              <a:cxnLst/>
              <a:rect l="l" t="t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" name="Freeform 41"/>
            <p:cNvSpPr/>
            <p:nvPr/>
          </p:nvSpPr>
          <p:spPr>
            <a:xfrm>
              <a:off x="281160" y="3417840"/>
              <a:ext cx="141480" cy="473400"/>
            </a:xfrm>
            <a:custGeom>
              <a:avLst/>
              <a:gdLst/>
              <a:ahLst/>
              <a:cxnLst/>
              <a:rect l="l" t="t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" name="Freeform 42"/>
            <p:cNvSpPr/>
            <p:nvPr/>
          </p:nvSpPr>
          <p:spPr>
            <a:xfrm>
              <a:off x="237960" y="3882960"/>
              <a:ext cx="108000" cy="108000"/>
            </a:xfrm>
            <a:custGeom>
              <a:avLst/>
              <a:gdLst/>
              <a:ahLst/>
              <a:cxnLst/>
              <a:rect l="l" t="t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" name="Freeform 43"/>
            <p:cNvSpPr/>
            <p:nvPr/>
          </p:nvSpPr>
          <p:spPr>
            <a:xfrm>
              <a:off x="4680" y="2166840"/>
              <a:ext cx="113040" cy="451080"/>
            </a:xfrm>
            <a:custGeom>
              <a:avLst/>
              <a:gdLst/>
              <a:ahLst/>
              <a:cxnLst/>
              <a:rect l="l" t="t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Freeform 44"/>
            <p:cNvSpPr/>
            <p:nvPr/>
          </p:nvSpPr>
          <p:spPr>
            <a:xfrm>
              <a:off x="52560" y="2066760"/>
              <a:ext cx="108000" cy="108000"/>
            </a:xfrm>
            <a:custGeom>
              <a:avLst/>
              <a:gdLst/>
              <a:ahLst/>
              <a:cxnLst/>
              <a:rect l="l" t="t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" name="Rectangle 45"/>
            <p:cNvSpPr/>
            <p:nvPr/>
          </p:nvSpPr>
          <p:spPr>
            <a:xfrm>
              <a:off x="1228680" y="4662360"/>
              <a:ext cx="22320" cy="2179800"/>
            </a:xfrm>
            <a:prstGeom prst="rect">
              <a:avLst/>
            </a:pr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" name="Freeform 46"/>
            <p:cNvSpPr/>
            <p:nvPr/>
          </p:nvSpPr>
          <p:spPr>
            <a:xfrm>
              <a:off x="1319040" y="5041800"/>
              <a:ext cx="370080" cy="1800360"/>
            </a:xfrm>
            <a:custGeom>
              <a:avLst/>
              <a:gdLst/>
              <a:ahLst/>
              <a:cxnLst/>
              <a:rect l="l" t="t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" name="Freeform 47"/>
            <p:cNvSpPr/>
            <p:nvPr/>
          </p:nvSpPr>
          <p:spPr>
            <a:xfrm>
              <a:off x="1147680" y="4481640"/>
              <a:ext cx="189000" cy="18900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" name="Freeform 48"/>
            <p:cNvSpPr/>
            <p:nvPr/>
          </p:nvSpPr>
          <p:spPr>
            <a:xfrm>
              <a:off x="819000" y="3983040"/>
              <a:ext cx="346320" cy="2859120"/>
            </a:xfrm>
            <a:custGeom>
              <a:avLst/>
              <a:gdLst/>
              <a:ahLst/>
              <a:cxnLst/>
              <a:rect l="l" t="t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" name="Freeform 49"/>
            <p:cNvSpPr/>
            <p:nvPr/>
          </p:nvSpPr>
          <p:spPr>
            <a:xfrm>
              <a:off x="728640" y="3807000"/>
              <a:ext cx="189000" cy="18900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" name="Freeform 50"/>
            <p:cNvSpPr/>
            <p:nvPr/>
          </p:nvSpPr>
          <p:spPr>
            <a:xfrm>
              <a:off x="1623960" y="4867200"/>
              <a:ext cx="189000" cy="18756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" name="Freeform 51"/>
            <p:cNvSpPr/>
            <p:nvPr/>
          </p:nvSpPr>
          <p:spPr>
            <a:xfrm>
              <a:off x="1405080" y="5423040"/>
              <a:ext cx="370080" cy="1424160"/>
            </a:xfrm>
            <a:custGeom>
              <a:avLst/>
              <a:gdLst/>
              <a:ahLst/>
              <a:cxnLst/>
              <a:rect l="l" t="t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" name="Freeform 52"/>
            <p:cNvSpPr/>
            <p:nvPr/>
          </p:nvSpPr>
          <p:spPr>
            <a:xfrm>
              <a:off x="1666800" y="5945040"/>
              <a:ext cx="150840" cy="911520"/>
            </a:xfrm>
            <a:custGeom>
              <a:avLst/>
              <a:gdLst/>
              <a:ahLst/>
              <a:cxnLst/>
              <a:rect l="l" t="t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" name="Freeform 53"/>
            <p:cNvSpPr/>
            <p:nvPr/>
          </p:nvSpPr>
          <p:spPr>
            <a:xfrm>
              <a:off x="1709640" y="5246640"/>
              <a:ext cx="189000" cy="18900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" name="Freeform 54"/>
            <p:cNvSpPr/>
            <p:nvPr/>
          </p:nvSpPr>
          <p:spPr>
            <a:xfrm>
              <a:off x="1709640" y="5764320"/>
              <a:ext cx="189000" cy="189000"/>
            </a:xfrm>
            <a:custGeom>
              <a:avLst/>
              <a:gdLst/>
              <a:ahLst/>
              <a:cxnLst/>
              <a:rect l="l" t="t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" name="Freeform 55"/>
            <p:cNvSpPr/>
            <p:nvPr/>
          </p:nvSpPr>
          <p:spPr>
            <a:xfrm>
              <a:off x="1766880" y="6330960"/>
              <a:ext cx="417600" cy="525600"/>
            </a:xfrm>
            <a:custGeom>
              <a:avLst/>
              <a:gdLst/>
              <a:ahLst/>
              <a:cxnLst/>
              <a:rect l="l" t="t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" name="Freeform 56"/>
            <p:cNvSpPr/>
            <p:nvPr/>
          </p:nvSpPr>
          <p:spPr>
            <a:xfrm>
              <a:off x="2147760" y="6221520"/>
              <a:ext cx="155880" cy="146160"/>
            </a:xfrm>
            <a:custGeom>
              <a:avLst/>
              <a:gdLst/>
              <a:ahLst/>
              <a:cxnLst/>
              <a:rect l="l" t="t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" name="Freeform 57"/>
            <p:cNvSpPr/>
            <p:nvPr/>
          </p:nvSpPr>
          <p:spPr>
            <a:xfrm>
              <a:off x="504720" y="9360"/>
              <a:ext cx="231840" cy="5102280"/>
            </a:xfrm>
            <a:custGeom>
              <a:avLst/>
              <a:gdLst/>
              <a:ahLst/>
              <a:cxnLst/>
              <a:rect l="l" t="t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" name="Freeform 58"/>
            <p:cNvSpPr/>
            <p:nvPr/>
          </p:nvSpPr>
          <p:spPr>
            <a:xfrm>
              <a:off x="633240" y="5103720"/>
              <a:ext cx="184320" cy="184320"/>
            </a:xfrm>
            <a:custGeom>
              <a:avLst/>
              <a:gdLst/>
              <a:ahLst/>
              <a:cxnLst/>
              <a:rect l="l" t="t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adFill rotWithShape="0">
              <a:gsLst>
                <a:gs pos="0">
                  <a:srgbClr val="82FFFF"/>
                </a:gs>
                <a:gs pos="100000">
                  <a:srgbClr val="3D97DE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da-DK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a-DK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a-DK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a-DK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a-DK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a-DK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a-DK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a-DK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2" descr="\\DROBO-FS\QuickDrops\JB\PPTX NG\Droplets\LightingOverlay.png"/>
          <p:cNvPicPr/>
          <p:nvPr/>
        </p:nvPicPr>
        <p:blipFill>
          <a:blip r:embed="rId15">
            <a:alphaModFix amt="30000"/>
          </a:blip>
          <a:stretch/>
        </p:blipFill>
        <p:spPr>
          <a:xfrm>
            <a:off x="0" y="0"/>
            <a:ext cx="12190680" cy="6856560"/>
          </a:xfrm>
          <a:prstGeom prst="rect">
            <a:avLst/>
          </a:prstGeom>
          <a:ln w="0">
            <a:noFill/>
          </a:ln>
        </p:spPr>
      </p:pic>
      <p:grpSp>
        <p:nvGrpSpPr>
          <p:cNvPr id="136" name="Group 7"/>
          <p:cNvGrpSpPr/>
          <p:nvPr/>
        </p:nvGrpSpPr>
        <p:grpSpPr>
          <a:xfrm>
            <a:off x="-14400" y="0"/>
            <a:ext cx="12052440" cy="6856560"/>
            <a:chOff x="-14400" y="0"/>
            <a:chExt cx="12052440" cy="6856560"/>
          </a:xfrm>
        </p:grpSpPr>
        <p:grpSp>
          <p:nvGrpSpPr>
            <p:cNvPr id="137" name="Group 8"/>
            <p:cNvGrpSpPr/>
            <p:nvPr/>
          </p:nvGrpSpPr>
          <p:grpSpPr>
            <a:xfrm>
              <a:off x="-14400" y="0"/>
              <a:ext cx="1219680" cy="6856560"/>
              <a:chOff x="-14400" y="0"/>
              <a:chExt cx="1219680" cy="6856560"/>
            </a:xfrm>
          </p:grpSpPr>
          <p:sp>
            <p:nvSpPr>
              <p:cNvPr id="138" name="Rectangle 5"/>
              <p:cNvSpPr/>
              <p:nvPr/>
            </p:nvSpPr>
            <p:spPr>
              <a:xfrm>
                <a:off x="114480" y="4680"/>
                <a:ext cx="22320" cy="2179800"/>
              </a:xfrm>
              <a:prstGeom prst="rect">
                <a:avLst/>
              </a:pr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39" name="Freeform 6"/>
              <p:cNvSpPr/>
              <p:nvPr/>
            </p:nvSpPr>
            <p:spPr>
              <a:xfrm>
                <a:off x="33480" y="2176560"/>
                <a:ext cx="189000" cy="1890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0" name="Freeform 7"/>
              <p:cNvSpPr/>
              <p:nvPr/>
            </p:nvSpPr>
            <p:spPr>
              <a:xfrm>
                <a:off x="28440" y="4021200"/>
                <a:ext cx="189000" cy="18756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1" name="Freeform 8"/>
              <p:cNvSpPr/>
              <p:nvPr/>
            </p:nvSpPr>
            <p:spPr>
              <a:xfrm>
                <a:off x="200160" y="4680"/>
                <a:ext cx="368280" cy="1809720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2" name="Freeform 9"/>
              <p:cNvSpPr/>
              <p:nvPr/>
            </p:nvSpPr>
            <p:spPr>
              <a:xfrm>
                <a:off x="503280" y="1801800"/>
                <a:ext cx="189000" cy="18756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3" name="Freeform 10"/>
              <p:cNvSpPr/>
              <p:nvPr/>
            </p:nvSpPr>
            <p:spPr>
              <a:xfrm>
                <a:off x="285840" y="4680"/>
                <a:ext cx="368280" cy="1428840"/>
              </a:xfrm>
              <a:custGeom>
                <a:avLst/>
                <a:gdLst/>
                <a:ahLst/>
                <a:cxnLst/>
                <a:rect l="l" t="t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4" name="Freeform 11"/>
              <p:cNvSpPr/>
              <p:nvPr/>
            </p:nvSpPr>
            <p:spPr>
              <a:xfrm>
                <a:off x="546120" y="0"/>
                <a:ext cx="150840" cy="911520"/>
              </a:xfrm>
              <a:custGeom>
                <a:avLst/>
                <a:gdLst/>
                <a:ahLst/>
                <a:cxnLst/>
                <a:rect l="l" t="t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5" name="Freeform 12"/>
              <p:cNvSpPr/>
              <p:nvPr/>
            </p:nvSpPr>
            <p:spPr>
              <a:xfrm>
                <a:off x="588960" y="1420920"/>
                <a:ext cx="189000" cy="1890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6" name="Freeform 13"/>
              <p:cNvSpPr/>
              <p:nvPr/>
            </p:nvSpPr>
            <p:spPr>
              <a:xfrm>
                <a:off x="588960" y="903240"/>
                <a:ext cx="189000" cy="1890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7" name="Freeform 14"/>
              <p:cNvSpPr/>
              <p:nvPr/>
            </p:nvSpPr>
            <p:spPr>
              <a:xfrm>
                <a:off x="641520" y="0"/>
                <a:ext cx="420840" cy="52560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8" name="Freeform 15"/>
              <p:cNvSpPr/>
              <p:nvPr/>
            </p:nvSpPr>
            <p:spPr>
              <a:xfrm>
                <a:off x="1020600" y="488880"/>
                <a:ext cx="160560" cy="146160"/>
              </a:xfrm>
              <a:custGeom>
                <a:avLst/>
                <a:gdLst/>
                <a:ahLst/>
                <a:cxnLst/>
                <a:rect l="l" t="t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49" name="Line 16"/>
              <p:cNvSpPr/>
              <p:nvPr/>
            </p:nvSpPr>
            <p:spPr>
              <a:xfrm>
                <a:off x="-4680" y="9360"/>
                <a:ext cx="360" cy="360"/>
              </a:xfrm>
              <a:prstGeom prst="line">
                <a:avLst/>
              </a:prstGeom>
              <a:ln w="15">
                <a:solidFill>
                  <a:srgbClr val="FFFFFF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0" name="Freeform 17"/>
              <p:cNvSpPr/>
              <p:nvPr/>
            </p:nvSpPr>
            <p:spPr>
              <a:xfrm>
                <a:off x="9360" y="1801800"/>
                <a:ext cx="122400" cy="125640"/>
              </a:xfrm>
              <a:custGeom>
                <a:avLst/>
                <a:gdLst/>
                <a:ahLst/>
                <a:cxnLst/>
                <a:rect l="l" t="t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1" name="Freeform 18"/>
              <p:cNvSpPr/>
              <p:nvPr/>
            </p:nvSpPr>
            <p:spPr>
              <a:xfrm>
                <a:off x="-9360" y="3549600"/>
                <a:ext cx="146160" cy="479520"/>
              </a:xfrm>
              <a:custGeom>
                <a:avLst/>
                <a:gdLst/>
                <a:ahLst/>
                <a:cxnLst/>
                <a:rect l="l" t="t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2" name="Freeform 19"/>
              <p:cNvSpPr/>
              <p:nvPr/>
            </p:nvSpPr>
            <p:spPr>
              <a:xfrm>
                <a:off x="128520" y="1382760"/>
                <a:ext cx="141480" cy="474840"/>
              </a:xfrm>
              <a:custGeom>
                <a:avLst/>
                <a:gdLst/>
                <a:ahLst/>
                <a:cxnLst/>
                <a:rect l="l" t="t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3" name="Freeform 20"/>
              <p:cNvSpPr/>
              <p:nvPr/>
            </p:nvSpPr>
            <p:spPr>
              <a:xfrm>
                <a:off x="204840" y="1849320"/>
                <a:ext cx="113040" cy="10656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4" name="Rectangle 21"/>
              <p:cNvSpPr/>
              <p:nvPr/>
            </p:nvSpPr>
            <p:spPr>
              <a:xfrm>
                <a:off x="133200" y="4662360"/>
                <a:ext cx="22320" cy="2179800"/>
              </a:xfrm>
              <a:prstGeom prst="rect">
                <a:avLst/>
              </a:pr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5" name="Freeform 22"/>
              <p:cNvSpPr/>
              <p:nvPr/>
            </p:nvSpPr>
            <p:spPr>
              <a:xfrm>
                <a:off x="223920" y="5041800"/>
                <a:ext cx="368280" cy="1800360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6" name="Freeform 23"/>
              <p:cNvSpPr/>
              <p:nvPr/>
            </p:nvSpPr>
            <p:spPr>
              <a:xfrm>
                <a:off x="52560" y="4481640"/>
                <a:ext cx="189000" cy="1890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7" name="Freeform 24"/>
              <p:cNvSpPr/>
              <p:nvPr/>
            </p:nvSpPr>
            <p:spPr>
              <a:xfrm>
                <a:off x="-14400" y="5627520"/>
                <a:ext cx="84240" cy="1214640"/>
              </a:xfrm>
              <a:custGeom>
                <a:avLst/>
                <a:gdLst/>
                <a:ahLst/>
                <a:cxnLst/>
                <a:rect l="l" t="t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8" name="Freeform 25"/>
              <p:cNvSpPr/>
              <p:nvPr/>
            </p:nvSpPr>
            <p:spPr>
              <a:xfrm>
                <a:off x="527040" y="4867200"/>
                <a:ext cx="189000" cy="18756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9" name="Freeform 26"/>
              <p:cNvSpPr/>
              <p:nvPr/>
            </p:nvSpPr>
            <p:spPr>
              <a:xfrm>
                <a:off x="309600" y="5423040"/>
                <a:ext cx="373320" cy="142416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0" name="Freeform 27"/>
              <p:cNvSpPr/>
              <p:nvPr/>
            </p:nvSpPr>
            <p:spPr>
              <a:xfrm>
                <a:off x="569880" y="5945040"/>
                <a:ext cx="150840" cy="911520"/>
              </a:xfrm>
              <a:custGeom>
                <a:avLst/>
                <a:gdLst/>
                <a:ahLst/>
                <a:cxnLst/>
                <a:rect l="l" t="t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1" name="Freeform 28"/>
              <p:cNvSpPr/>
              <p:nvPr/>
            </p:nvSpPr>
            <p:spPr>
              <a:xfrm>
                <a:off x="612720" y="5246640"/>
                <a:ext cx="189000" cy="1890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2" name="Freeform 29"/>
              <p:cNvSpPr/>
              <p:nvPr/>
            </p:nvSpPr>
            <p:spPr>
              <a:xfrm>
                <a:off x="612720" y="5764320"/>
                <a:ext cx="189000" cy="1890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3" name="Freeform 30"/>
              <p:cNvSpPr/>
              <p:nvPr/>
            </p:nvSpPr>
            <p:spPr>
              <a:xfrm>
                <a:off x="669960" y="6330960"/>
                <a:ext cx="416160" cy="516240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4" name="Freeform 31"/>
              <p:cNvSpPr/>
              <p:nvPr/>
            </p:nvSpPr>
            <p:spPr>
              <a:xfrm>
                <a:off x="1049400" y="6221520"/>
                <a:ext cx="155880" cy="146160"/>
              </a:xfrm>
              <a:custGeom>
                <a:avLst/>
                <a:gdLst/>
                <a:ahLst/>
                <a:cxnLst/>
                <a:rect l="l" t="t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65" name="Group 9"/>
            <p:cNvGrpSpPr/>
            <p:nvPr/>
          </p:nvGrpSpPr>
          <p:grpSpPr>
            <a:xfrm>
              <a:off x="11364840" y="0"/>
              <a:ext cx="673200" cy="6847200"/>
              <a:chOff x="11364840" y="0"/>
              <a:chExt cx="673200" cy="6847200"/>
            </a:xfrm>
          </p:grpSpPr>
          <p:sp>
            <p:nvSpPr>
              <p:cNvPr id="166" name="Freeform 32"/>
              <p:cNvSpPr/>
              <p:nvPr/>
            </p:nvSpPr>
            <p:spPr>
              <a:xfrm>
                <a:off x="11484000" y="0"/>
                <a:ext cx="416160" cy="511200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7" name="Freeform 33"/>
              <p:cNvSpPr/>
              <p:nvPr/>
            </p:nvSpPr>
            <p:spPr>
              <a:xfrm>
                <a:off x="11364840" y="474840"/>
                <a:ext cx="155880" cy="150840"/>
              </a:xfrm>
              <a:custGeom>
                <a:avLst/>
                <a:gdLst/>
                <a:ahLst/>
                <a:cxnLst/>
                <a:rect l="l" t="t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8" name="Freeform 34"/>
              <p:cNvSpPr/>
              <p:nvPr/>
            </p:nvSpPr>
            <p:spPr>
              <a:xfrm>
                <a:off x="11631600" y="1539720"/>
                <a:ext cx="187560" cy="1890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9" name="Freeform 35"/>
              <p:cNvSpPr/>
              <p:nvPr/>
            </p:nvSpPr>
            <p:spPr>
              <a:xfrm>
                <a:off x="11531520" y="5694480"/>
                <a:ext cx="297000" cy="1152720"/>
              </a:xfrm>
              <a:custGeom>
                <a:avLst/>
                <a:gdLst/>
                <a:ahLst/>
                <a:cxnLst/>
                <a:rect l="l" t="t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0" name="Freeform 36"/>
              <p:cNvSpPr/>
              <p:nvPr/>
            </p:nvSpPr>
            <p:spPr>
              <a:xfrm>
                <a:off x="11773080" y="5551560"/>
                <a:ext cx="155880" cy="154080"/>
              </a:xfrm>
              <a:custGeom>
                <a:avLst/>
                <a:gdLst/>
                <a:ahLst/>
                <a:cxnLst/>
                <a:rect l="l" t="t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1" name="Freeform 37"/>
              <p:cNvSpPr/>
              <p:nvPr/>
            </p:nvSpPr>
            <p:spPr>
              <a:xfrm>
                <a:off x="11711160" y="4680"/>
                <a:ext cx="303480" cy="154332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2" name="Freeform 38"/>
              <p:cNvSpPr/>
              <p:nvPr/>
            </p:nvSpPr>
            <p:spPr>
              <a:xfrm>
                <a:off x="11636280" y="4867200"/>
                <a:ext cx="187560" cy="18756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3" name="Freeform 39"/>
              <p:cNvSpPr/>
              <p:nvPr/>
            </p:nvSpPr>
            <p:spPr>
              <a:xfrm>
                <a:off x="11441160" y="5046840"/>
                <a:ext cx="306360" cy="1800360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4" name="Freeform 40"/>
              <p:cNvSpPr/>
              <p:nvPr/>
            </p:nvSpPr>
            <p:spPr>
              <a:xfrm>
                <a:off x="11849040" y="6416640"/>
                <a:ext cx="189000" cy="18756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5" name="Rectangle 41"/>
              <p:cNvSpPr/>
              <p:nvPr/>
            </p:nvSpPr>
            <p:spPr>
              <a:xfrm>
                <a:off x="11939760" y="6595920"/>
                <a:ext cx="22320" cy="250920"/>
              </a:xfrm>
              <a:prstGeom prst="rect">
                <a:avLst/>
              </a:pr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da-DK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a-DK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a-DK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a-DK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a-DK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a-DK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a-DK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a-DK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Picture 2" descr="\\DROBO-FS\QuickDrops\JB\PPTX NG\Droplets\LightingOverlay.png"/>
          <p:cNvPicPr/>
          <p:nvPr/>
        </p:nvPicPr>
        <p:blipFill>
          <a:blip r:embed="rId15">
            <a:alphaModFix amt="30000"/>
          </a:blip>
          <a:stretch/>
        </p:blipFill>
        <p:spPr>
          <a:xfrm>
            <a:off x="0" y="0"/>
            <a:ext cx="12190680" cy="6856560"/>
          </a:xfrm>
          <a:prstGeom prst="rect">
            <a:avLst/>
          </a:prstGeom>
          <a:ln w="0">
            <a:noFill/>
          </a:ln>
        </p:spPr>
      </p:pic>
      <p:grpSp>
        <p:nvGrpSpPr>
          <p:cNvPr id="215" name="Group 7"/>
          <p:cNvGrpSpPr/>
          <p:nvPr/>
        </p:nvGrpSpPr>
        <p:grpSpPr>
          <a:xfrm>
            <a:off x="-14400" y="0"/>
            <a:ext cx="12052440" cy="6856560"/>
            <a:chOff x="-14400" y="0"/>
            <a:chExt cx="12052440" cy="6856560"/>
          </a:xfrm>
        </p:grpSpPr>
        <p:grpSp>
          <p:nvGrpSpPr>
            <p:cNvPr id="216" name="Group 8"/>
            <p:cNvGrpSpPr/>
            <p:nvPr/>
          </p:nvGrpSpPr>
          <p:grpSpPr>
            <a:xfrm>
              <a:off x="-14400" y="0"/>
              <a:ext cx="1219680" cy="6856560"/>
              <a:chOff x="-14400" y="0"/>
              <a:chExt cx="1219680" cy="6856560"/>
            </a:xfrm>
          </p:grpSpPr>
          <p:sp>
            <p:nvSpPr>
              <p:cNvPr id="217" name="Rectangle 5"/>
              <p:cNvSpPr/>
              <p:nvPr/>
            </p:nvSpPr>
            <p:spPr>
              <a:xfrm>
                <a:off x="114480" y="4680"/>
                <a:ext cx="22320" cy="2179800"/>
              </a:xfrm>
              <a:prstGeom prst="rect">
                <a:avLst/>
              </a:pr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8" name="Freeform 6"/>
              <p:cNvSpPr/>
              <p:nvPr/>
            </p:nvSpPr>
            <p:spPr>
              <a:xfrm>
                <a:off x="33480" y="2176560"/>
                <a:ext cx="189000" cy="1890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19" name="Freeform 7"/>
              <p:cNvSpPr/>
              <p:nvPr/>
            </p:nvSpPr>
            <p:spPr>
              <a:xfrm>
                <a:off x="28440" y="4021200"/>
                <a:ext cx="189000" cy="18756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0" name="Freeform 8"/>
              <p:cNvSpPr/>
              <p:nvPr/>
            </p:nvSpPr>
            <p:spPr>
              <a:xfrm>
                <a:off x="200160" y="4680"/>
                <a:ext cx="368280" cy="1809720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1" name="Freeform 9"/>
              <p:cNvSpPr/>
              <p:nvPr/>
            </p:nvSpPr>
            <p:spPr>
              <a:xfrm>
                <a:off x="503280" y="1801800"/>
                <a:ext cx="189000" cy="18756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2" name="Freeform 10"/>
              <p:cNvSpPr/>
              <p:nvPr/>
            </p:nvSpPr>
            <p:spPr>
              <a:xfrm>
                <a:off x="285840" y="4680"/>
                <a:ext cx="368280" cy="1428840"/>
              </a:xfrm>
              <a:custGeom>
                <a:avLst/>
                <a:gdLst/>
                <a:ahLst/>
                <a:cxnLst/>
                <a:rect l="l" t="t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3" name="Freeform 11"/>
              <p:cNvSpPr/>
              <p:nvPr/>
            </p:nvSpPr>
            <p:spPr>
              <a:xfrm>
                <a:off x="546120" y="0"/>
                <a:ext cx="150840" cy="911520"/>
              </a:xfrm>
              <a:custGeom>
                <a:avLst/>
                <a:gdLst/>
                <a:ahLst/>
                <a:cxnLst/>
                <a:rect l="l" t="t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4" name="Freeform 12"/>
              <p:cNvSpPr/>
              <p:nvPr/>
            </p:nvSpPr>
            <p:spPr>
              <a:xfrm>
                <a:off x="588960" y="1420920"/>
                <a:ext cx="189000" cy="1890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5" name="Freeform 13"/>
              <p:cNvSpPr/>
              <p:nvPr/>
            </p:nvSpPr>
            <p:spPr>
              <a:xfrm>
                <a:off x="588960" y="903240"/>
                <a:ext cx="189000" cy="1890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6" name="Freeform 14"/>
              <p:cNvSpPr/>
              <p:nvPr/>
            </p:nvSpPr>
            <p:spPr>
              <a:xfrm>
                <a:off x="641520" y="0"/>
                <a:ext cx="420840" cy="52560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7" name="Freeform 15"/>
              <p:cNvSpPr/>
              <p:nvPr/>
            </p:nvSpPr>
            <p:spPr>
              <a:xfrm>
                <a:off x="1020600" y="488880"/>
                <a:ext cx="160560" cy="146160"/>
              </a:xfrm>
              <a:custGeom>
                <a:avLst/>
                <a:gdLst/>
                <a:ahLst/>
                <a:cxnLst/>
                <a:rect l="l" t="t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8" name="Line 16"/>
              <p:cNvSpPr/>
              <p:nvPr/>
            </p:nvSpPr>
            <p:spPr>
              <a:xfrm>
                <a:off x="-4680" y="9360"/>
                <a:ext cx="360" cy="360"/>
              </a:xfrm>
              <a:prstGeom prst="line">
                <a:avLst/>
              </a:prstGeom>
              <a:ln w="15">
                <a:solidFill>
                  <a:srgbClr val="FFFFFF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9" name="Freeform 17"/>
              <p:cNvSpPr/>
              <p:nvPr/>
            </p:nvSpPr>
            <p:spPr>
              <a:xfrm>
                <a:off x="9360" y="1801800"/>
                <a:ext cx="122400" cy="125640"/>
              </a:xfrm>
              <a:custGeom>
                <a:avLst/>
                <a:gdLst/>
                <a:ahLst/>
                <a:cxnLst/>
                <a:rect l="l" t="t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0" name="Freeform 18"/>
              <p:cNvSpPr/>
              <p:nvPr/>
            </p:nvSpPr>
            <p:spPr>
              <a:xfrm>
                <a:off x="-9360" y="3549600"/>
                <a:ext cx="146160" cy="479520"/>
              </a:xfrm>
              <a:custGeom>
                <a:avLst/>
                <a:gdLst/>
                <a:ahLst/>
                <a:cxnLst/>
                <a:rect l="l" t="t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1" name="Freeform 19"/>
              <p:cNvSpPr/>
              <p:nvPr/>
            </p:nvSpPr>
            <p:spPr>
              <a:xfrm>
                <a:off x="128520" y="1382760"/>
                <a:ext cx="141480" cy="474840"/>
              </a:xfrm>
              <a:custGeom>
                <a:avLst/>
                <a:gdLst/>
                <a:ahLst/>
                <a:cxnLst/>
                <a:rect l="l" t="t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2" name="Freeform 20"/>
              <p:cNvSpPr/>
              <p:nvPr/>
            </p:nvSpPr>
            <p:spPr>
              <a:xfrm>
                <a:off x="204840" y="1849320"/>
                <a:ext cx="113040" cy="10656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3" name="Rectangle 21"/>
              <p:cNvSpPr/>
              <p:nvPr/>
            </p:nvSpPr>
            <p:spPr>
              <a:xfrm>
                <a:off x="133200" y="4662360"/>
                <a:ext cx="22320" cy="2179800"/>
              </a:xfrm>
              <a:prstGeom prst="rect">
                <a:avLst/>
              </a:pr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4" name="Freeform 22"/>
              <p:cNvSpPr/>
              <p:nvPr/>
            </p:nvSpPr>
            <p:spPr>
              <a:xfrm>
                <a:off x="223920" y="5041800"/>
                <a:ext cx="368280" cy="1800360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5" name="Freeform 23"/>
              <p:cNvSpPr/>
              <p:nvPr/>
            </p:nvSpPr>
            <p:spPr>
              <a:xfrm>
                <a:off x="52560" y="4481640"/>
                <a:ext cx="189000" cy="1890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6" name="Freeform 24"/>
              <p:cNvSpPr/>
              <p:nvPr/>
            </p:nvSpPr>
            <p:spPr>
              <a:xfrm>
                <a:off x="-14400" y="5627520"/>
                <a:ext cx="84240" cy="1214640"/>
              </a:xfrm>
              <a:custGeom>
                <a:avLst/>
                <a:gdLst/>
                <a:ahLst/>
                <a:cxnLst/>
                <a:rect l="l" t="t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7" name="Freeform 25"/>
              <p:cNvSpPr/>
              <p:nvPr/>
            </p:nvSpPr>
            <p:spPr>
              <a:xfrm>
                <a:off x="527040" y="4867200"/>
                <a:ext cx="189000" cy="18756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8" name="Freeform 26"/>
              <p:cNvSpPr/>
              <p:nvPr/>
            </p:nvSpPr>
            <p:spPr>
              <a:xfrm>
                <a:off x="309600" y="5423040"/>
                <a:ext cx="373320" cy="142416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39" name="Freeform 27"/>
              <p:cNvSpPr/>
              <p:nvPr/>
            </p:nvSpPr>
            <p:spPr>
              <a:xfrm>
                <a:off x="569880" y="5945040"/>
                <a:ext cx="150840" cy="911520"/>
              </a:xfrm>
              <a:custGeom>
                <a:avLst/>
                <a:gdLst/>
                <a:ahLst/>
                <a:cxnLst/>
                <a:rect l="l" t="t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0" name="Freeform 28"/>
              <p:cNvSpPr/>
              <p:nvPr/>
            </p:nvSpPr>
            <p:spPr>
              <a:xfrm>
                <a:off x="612720" y="5246640"/>
                <a:ext cx="189000" cy="1890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1" name="Freeform 29"/>
              <p:cNvSpPr/>
              <p:nvPr/>
            </p:nvSpPr>
            <p:spPr>
              <a:xfrm>
                <a:off x="612720" y="5764320"/>
                <a:ext cx="189000" cy="1890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2" name="Freeform 30"/>
              <p:cNvSpPr/>
              <p:nvPr/>
            </p:nvSpPr>
            <p:spPr>
              <a:xfrm>
                <a:off x="669960" y="6330960"/>
                <a:ext cx="416160" cy="516240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3" name="Freeform 31"/>
              <p:cNvSpPr/>
              <p:nvPr/>
            </p:nvSpPr>
            <p:spPr>
              <a:xfrm>
                <a:off x="1049400" y="6221520"/>
                <a:ext cx="155880" cy="146160"/>
              </a:xfrm>
              <a:custGeom>
                <a:avLst/>
                <a:gdLst/>
                <a:ahLst/>
                <a:cxnLst/>
                <a:rect l="l" t="t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/>
                  </a:gs>
                  <a:gs pos="100000">
                    <a:srgbClr val="3D97DE"/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244" name="Group 9"/>
            <p:cNvGrpSpPr/>
            <p:nvPr/>
          </p:nvGrpSpPr>
          <p:grpSpPr>
            <a:xfrm>
              <a:off x="11364840" y="0"/>
              <a:ext cx="673200" cy="6847200"/>
              <a:chOff x="11364840" y="0"/>
              <a:chExt cx="673200" cy="6847200"/>
            </a:xfrm>
          </p:grpSpPr>
          <p:sp>
            <p:nvSpPr>
              <p:cNvPr id="245" name="Freeform 32"/>
              <p:cNvSpPr/>
              <p:nvPr/>
            </p:nvSpPr>
            <p:spPr>
              <a:xfrm>
                <a:off x="11484000" y="0"/>
                <a:ext cx="416160" cy="511200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6" name="Freeform 33"/>
              <p:cNvSpPr/>
              <p:nvPr/>
            </p:nvSpPr>
            <p:spPr>
              <a:xfrm>
                <a:off x="11364840" y="474840"/>
                <a:ext cx="155880" cy="150840"/>
              </a:xfrm>
              <a:custGeom>
                <a:avLst/>
                <a:gdLst/>
                <a:ahLst/>
                <a:cxnLst/>
                <a:rect l="l" t="t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7" name="Freeform 34"/>
              <p:cNvSpPr/>
              <p:nvPr/>
            </p:nvSpPr>
            <p:spPr>
              <a:xfrm>
                <a:off x="11631600" y="1539720"/>
                <a:ext cx="187560" cy="1890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8" name="Freeform 35"/>
              <p:cNvSpPr/>
              <p:nvPr/>
            </p:nvSpPr>
            <p:spPr>
              <a:xfrm>
                <a:off x="11531520" y="5694480"/>
                <a:ext cx="297000" cy="1152720"/>
              </a:xfrm>
              <a:custGeom>
                <a:avLst/>
                <a:gdLst/>
                <a:ahLst/>
                <a:cxnLst/>
                <a:rect l="l" t="t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9" name="Freeform 36"/>
              <p:cNvSpPr/>
              <p:nvPr/>
            </p:nvSpPr>
            <p:spPr>
              <a:xfrm>
                <a:off x="11773080" y="5551560"/>
                <a:ext cx="155880" cy="154080"/>
              </a:xfrm>
              <a:custGeom>
                <a:avLst/>
                <a:gdLst/>
                <a:ahLst/>
                <a:cxnLst/>
                <a:rect l="l" t="t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0" name="Freeform 37"/>
              <p:cNvSpPr/>
              <p:nvPr/>
            </p:nvSpPr>
            <p:spPr>
              <a:xfrm>
                <a:off x="11711160" y="4680"/>
                <a:ext cx="303480" cy="154332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1" name="Freeform 38"/>
              <p:cNvSpPr/>
              <p:nvPr/>
            </p:nvSpPr>
            <p:spPr>
              <a:xfrm>
                <a:off x="11636280" y="4867200"/>
                <a:ext cx="187560" cy="18756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2" name="Freeform 39"/>
              <p:cNvSpPr/>
              <p:nvPr/>
            </p:nvSpPr>
            <p:spPr>
              <a:xfrm>
                <a:off x="11441160" y="5046840"/>
                <a:ext cx="306360" cy="1800360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3" name="Freeform 40"/>
              <p:cNvSpPr/>
              <p:nvPr/>
            </p:nvSpPr>
            <p:spPr>
              <a:xfrm>
                <a:off x="11849040" y="6416640"/>
                <a:ext cx="189000" cy="18756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4" name="Rectangle 41"/>
              <p:cNvSpPr/>
              <p:nvPr/>
            </p:nvSpPr>
            <p:spPr>
              <a:xfrm>
                <a:off x="11939760" y="6595920"/>
                <a:ext cx="22320" cy="250920"/>
              </a:xfrm>
              <a:prstGeom prst="rect">
                <a:avLst/>
              </a:prstGeom>
              <a:gradFill rotWithShape="0"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D97DE">
                      <a:alpha val="60000"/>
                    </a:srgbClr>
                  </a:gs>
                </a:gsLst>
                <a:lin ang="5400000"/>
              </a:gra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da-DK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a-DK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a-DK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a-DK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a-DK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a-DK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a-DK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a-DK" sz="1800" b="0" strike="noStrike" spc="-1">
                <a:latin typeface="Arial"/>
              </a:rPr>
              <a:t>Seventh Outline Level</a:t>
            </a:r>
          </a:p>
        </p:txBody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a-DK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a-DK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a-DK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a-DK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a-DK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a-DK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a-DK" sz="18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1_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2_0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3_0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1876320" y="322380"/>
            <a:ext cx="8790120" cy="147784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da-DK" sz="4800" b="0" strike="noStrike" cap="all" spc="-1" dirty="0">
                <a:solidFill>
                  <a:srgbClr val="FFFFFF"/>
                </a:solidFill>
                <a:latin typeface="Tw Cen MT"/>
              </a:rPr>
              <a:t>Introduktion til reparationsteknik</a:t>
            </a:r>
            <a:endParaRPr lang="da-DK" sz="4800" b="0" strike="noStrike" spc="-1" dirty="0">
              <a:latin typeface="Arial"/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0DE5C72F-A6DD-4940-9329-B2397EC6F180}"/>
              </a:ext>
            </a:extLst>
          </p:cNvPr>
          <p:cNvSpPr txBox="1"/>
          <p:nvPr/>
        </p:nvSpPr>
        <p:spPr>
          <a:xfrm>
            <a:off x="1876320" y="2238375"/>
            <a:ext cx="6610455" cy="1623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</a:pPr>
            <a:r>
              <a:rPr lang="da-DK" sz="1800" b="0" strike="noStrike" cap="all" spc="-1" dirty="0">
                <a:solidFill>
                  <a:srgbClr val="FFFFFF"/>
                </a:solidFill>
                <a:latin typeface="Tw Cen MT"/>
              </a:rPr>
              <a:t>1. Typiske fejl</a:t>
            </a:r>
            <a:endParaRPr lang="da-DK" sz="18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</a:pPr>
            <a:r>
              <a:rPr lang="da-DK" sz="1800" b="0" strike="noStrike" cap="all" spc="-1" dirty="0">
                <a:solidFill>
                  <a:srgbClr val="FFFFFF"/>
                </a:solidFill>
                <a:latin typeface="Tw Cen MT"/>
              </a:rPr>
              <a:t>2. Værktøj</a:t>
            </a:r>
            <a:endParaRPr lang="da-DK" sz="1800" b="0" strike="noStrike" spc="-1" dirty="0">
              <a:latin typeface="Arial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</a:pPr>
            <a:r>
              <a:rPr lang="da-DK" sz="1800" b="0" strike="noStrike" cap="all" spc="-1" dirty="0">
                <a:solidFill>
                  <a:srgbClr val="FFFFFF"/>
                </a:solidFill>
                <a:latin typeface="Tw Cen MT"/>
              </a:rPr>
              <a:t>3. Adskillelse</a:t>
            </a:r>
          </a:p>
          <a:p>
            <a:endParaRPr lang="da-DK" dirty="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2BA1E0BD-300E-4080-9891-E9CB829C0F13}"/>
              </a:ext>
            </a:extLst>
          </p:cNvPr>
          <p:cNvSpPr txBox="1"/>
          <p:nvPr/>
        </p:nvSpPr>
        <p:spPr>
          <a:xfrm>
            <a:off x="1876320" y="4147133"/>
            <a:ext cx="8934555" cy="2544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</a:pPr>
            <a:r>
              <a:rPr lang="da-DK" sz="1800" b="0" strike="noStrike" spc="-1" dirty="0">
                <a:solidFill>
                  <a:schemeClr val="bg1"/>
                </a:solidFill>
                <a:latin typeface="Arial"/>
              </a:rPr>
              <a:t>4. Visuel inspektion</a:t>
            </a:r>
          </a:p>
          <a:p>
            <a:pPr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</a:pPr>
            <a:r>
              <a:rPr lang="da-DK" sz="1800" spc="-1" dirty="0">
                <a:solidFill>
                  <a:schemeClr val="bg1"/>
                </a:solidFill>
                <a:latin typeface="Arial"/>
              </a:rPr>
              <a:t>5. Mål</a:t>
            </a:r>
            <a:r>
              <a:rPr lang="da-DK" sz="1800" spc="-1" dirty="0">
                <a:solidFill>
                  <a:schemeClr val="bg1"/>
                </a:solidFill>
              </a:rPr>
              <a:t>i</a:t>
            </a:r>
            <a:r>
              <a:rPr lang="da-DK" sz="1800" spc="-1" dirty="0">
                <a:solidFill>
                  <a:schemeClr val="bg1"/>
                </a:solidFill>
                <a:latin typeface="Arial"/>
              </a:rPr>
              <a:t>ng på elektronik</a:t>
            </a:r>
          </a:p>
          <a:p>
            <a:pPr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</a:pPr>
            <a:r>
              <a:rPr lang="da-DK" sz="1800" b="0" strike="noStrike" spc="-1" dirty="0">
                <a:solidFill>
                  <a:schemeClr val="bg1"/>
                </a:solidFill>
                <a:latin typeface="Arial"/>
              </a:rPr>
              <a:t>6. Kort om loddeteknik</a:t>
            </a:r>
          </a:p>
          <a:p>
            <a:pPr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</a:pPr>
            <a:r>
              <a:rPr lang="da-DK" sz="1800" spc="-1" dirty="0">
                <a:solidFill>
                  <a:schemeClr val="bg1"/>
                </a:solidFill>
                <a:latin typeface="Arial"/>
              </a:rPr>
              <a:t>7. Opsporing af reservedele</a:t>
            </a:r>
          </a:p>
          <a:p>
            <a:pPr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</a:pPr>
            <a:r>
              <a:rPr lang="da-DK" sz="1800" b="0" strike="noStrike" spc="-1" dirty="0">
                <a:solidFill>
                  <a:schemeClr val="bg1"/>
                </a:solidFill>
                <a:latin typeface="Arial"/>
              </a:rPr>
              <a:t>8. Sikkerhed</a:t>
            </a:r>
          </a:p>
          <a:p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FBD307B2-AB84-43E3-8D31-4306AF7D7037}"/>
              </a:ext>
            </a:extLst>
          </p:cNvPr>
          <p:cNvSpPr txBox="1"/>
          <p:nvPr/>
        </p:nvSpPr>
        <p:spPr>
          <a:xfrm>
            <a:off x="1876320" y="3634926"/>
            <a:ext cx="216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Pause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4680" cy="1477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a-DK" sz="3600" b="0" strike="noStrike" cap="all" spc="-1">
                <a:solidFill>
                  <a:srgbClr val="FFFFFF"/>
                </a:solidFill>
                <a:latin typeface="Tw Cen MT"/>
              </a:rPr>
              <a:t>7. Opsporing af reservedele</a:t>
            </a:r>
            <a:endParaRPr lang="da-DK" sz="3600" b="0" strike="noStrike" spc="-1">
              <a:latin typeface="Arial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/>
          </p:nvPr>
        </p:nvSpPr>
        <p:spPr>
          <a:xfrm>
            <a:off x="1141560" y="2249640"/>
            <a:ext cx="9904680" cy="3540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lang="en-US" sz="2400" b="0" strike="noStrike" spc="-1">
                <a:solidFill>
                  <a:srgbClr val="FFFFFF"/>
                </a:solidFill>
                <a:latin typeface="Tw Cen MT"/>
              </a:rPr>
              <a:t>Google – ”Reservedele til Køleskabs motor”</a:t>
            </a:r>
            <a:endParaRPr lang="da-DK" sz="2400" b="0" strike="noStrike" spc="-1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lang="en-US" sz="2400" b="0" strike="noStrike" spc="-1">
                <a:solidFill>
                  <a:srgbClr val="FFFFFF"/>
                </a:solidFill>
                <a:latin typeface="Tw Cen MT"/>
              </a:rPr>
              <a:t>Google – Partnummer (som det står på dimsen)</a:t>
            </a:r>
            <a:endParaRPr lang="da-DK" sz="2400" b="0" strike="noStrike" spc="-1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lang="en-US" sz="2400" b="0" strike="noStrike" spc="-1">
                <a:solidFill>
                  <a:srgbClr val="FFFFFF"/>
                </a:solidFill>
                <a:latin typeface="Tw Cen MT"/>
              </a:rPr>
              <a:t>Google – Beskrivelse (teknisk term som ”startrelæ”)</a:t>
            </a:r>
            <a:endParaRPr lang="da-DK" sz="2400" b="0" strike="noStrike" spc="-1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lang="en-US" sz="2400" b="0" strike="noStrike" spc="-1">
                <a:solidFill>
                  <a:srgbClr val="FFFFFF"/>
                </a:solidFill>
                <a:latin typeface="Tw Cen MT"/>
              </a:rPr>
              <a:t>En forkert reservedel er værre end fejlen – modelnumre</a:t>
            </a:r>
            <a:endParaRPr lang="da-DK" sz="2400" b="0" strike="noStrike" spc="-1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lang="en-US" sz="2400" b="0" strike="noStrike" spc="-1">
                <a:solidFill>
                  <a:srgbClr val="FFFFFF"/>
                </a:solidFill>
                <a:latin typeface="Tw Cen MT"/>
              </a:rPr>
              <a:t>Lav det selv …</a:t>
            </a:r>
            <a:endParaRPr lang="da-DK" sz="2400" b="0" strike="noStrike" spc="-1">
              <a:latin typeface="Arial"/>
            </a:endParaRPr>
          </a:p>
          <a:p>
            <a:pPr marL="864000" lvl="1" indent="-324000">
              <a:lnSpc>
                <a:spcPct val="12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FFFFFF"/>
                </a:solidFill>
                <a:latin typeface="Tw Cen MT"/>
              </a:rPr>
              <a:t>(PlasticFantastisk, Sugru, Varmelim – eller 3D printer)</a:t>
            </a:r>
            <a:endParaRPr lang="da-DK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4680" cy="1477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a-DK" sz="3600" b="0" strike="noStrike" cap="all" spc="-1">
                <a:solidFill>
                  <a:srgbClr val="FFFFFF"/>
                </a:solidFill>
                <a:latin typeface="Tw Cen MT"/>
              </a:rPr>
              <a:t>8. Sikkerhed – gode vaner!</a:t>
            </a:r>
            <a:endParaRPr lang="da-DK" sz="3600" b="0" strike="noStrike" spc="-1">
              <a:latin typeface="Arial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/>
          </p:nvPr>
        </p:nvSpPr>
        <p:spPr>
          <a:xfrm>
            <a:off x="1141560" y="2249640"/>
            <a:ext cx="9904680" cy="3540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lang="da-DK" sz="2400" b="0" strike="noStrike" spc="-1" dirty="0">
                <a:solidFill>
                  <a:srgbClr val="FFFFFF"/>
                </a:solidFill>
                <a:latin typeface="Tw Cen MT"/>
              </a:rPr>
              <a:t>Sikkerhed </a:t>
            </a:r>
            <a:r>
              <a:rPr lang="da-DK" sz="2400" b="0" strike="noStrike" spc="-1">
                <a:solidFill>
                  <a:srgbClr val="FFFFFF"/>
                </a:solidFill>
                <a:latin typeface="Tw Cen MT"/>
              </a:rPr>
              <a:t>mod elektrisk stød </a:t>
            </a:r>
            <a:r>
              <a:rPr lang="da-DK" sz="2400" b="0" strike="noStrike" spc="-1" dirty="0">
                <a:solidFill>
                  <a:srgbClr val="FFFFFF"/>
                </a:solidFill>
                <a:latin typeface="Tw Cen MT"/>
              </a:rPr>
              <a:t>– pas på hvis flere arbejder sammen</a:t>
            </a:r>
            <a:endParaRPr lang="da-DK" sz="2400" b="0" strike="noStrike" spc="-1" dirty="0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lang="da-DK" sz="2400" b="0" strike="noStrike" spc="-1" dirty="0">
                <a:solidFill>
                  <a:srgbClr val="FFFFFF"/>
                </a:solidFill>
                <a:latin typeface="Tw Cen MT"/>
              </a:rPr>
              <a:t>Sikkerhed mod at skade andre: en loddekolbe er varm – hold afstand</a:t>
            </a:r>
            <a:endParaRPr lang="da-DK" sz="2400" b="0" strike="noStrike" spc="-1" dirty="0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lang="da-DK" sz="2400" b="0" strike="noStrike" spc="-1" dirty="0">
                <a:solidFill>
                  <a:srgbClr val="FFFFFF"/>
                </a:solidFill>
                <a:latin typeface="Tw Cen MT"/>
              </a:rPr>
              <a:t>Sikkerhed for udstyret: Opsøg information før reparationen startes</a:t>
            </a:r>
            <a:endParaRPr lang="da-DK" sz="2400" b="0" strike="noStrike" spc="-1" dirty="0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lang="da-DK" sz="2400" b="0" strike="noStrike" spc="-1" dirty="0">
                <a:solidFill>
                  <a:srgbClr val="FFFFFF"/>
                </a:solidFill>
                <a:latin typeface="Tw Cen MT"/>
              </a:rPr>
              <a:t>Sikkerhed for god afslutning: Pas godt på alt, der pilles af og dokumenter hvad og hvordan.</a:t>
            </a:r>
            <a:endParaRPr lang="da-DK" sz="2400" b="0" strike="noStrike" spc="-1" dirty="0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lang="da-DK" sz="2400" b="0" strike="noStrike" spc="-1" dirty="0">
                <a:solidFill>
                  <a:srgbClr val="FFFFFF"/>
                </a:solidFill>
                <a:latin typeface="Tw Cen MT"/>
              </a:rPr>
              <a:t>Sikkerhed af det reparerede: Tag ikke noget i brug, der kan medføre fare.</a:t>
            </a:r>
            <a:endParaRPr lang="da-DK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4680" cy="1477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a-DK" sz="3600" b="0" strike="noStrike" cap="all" spc="-1">
                <a:solidFill>
                  <a:srgbClr val="FFFFFF"/>
                </a:solidFill>
                <a:latin typeface="Tw Cen MT"/>
              </a:rPr>
              <a:t>1. Typiske fejl</a:t>
            </a:r>
            <a:endParaRPr lang="da-DK" sz="3600" b="0" strike="noStrike" spc="-1"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/>
          </p:nvPr>
        </p:nvSpPr>
        <p:spPr>
          <a:xfrm>
            <a:off x="1141560" y="2249640"/>
            <a:ext cx="9904680" cy="3540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lang="da-DK" sz="2400" b="0" strike="noStrike" spc="-1">
                <a:solidFill>
                  <a:srgbClr val="FFFFFF"/>
                </a:solidFill>
                <a:latin typeface="Tw Cen MT"/>
              </a:rPr>
              <a:t>Begynde ”udefra”: Stikprop, strømledning, strømforsyning, sikringer, batteri</a:t>
            </a:r>
            <a:endParaRPr lang="da-DK" sz="2400" b="0" strike="noStrike" spc="-1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lang="da-DK" sz="2400" b="0" strike="noStrike" spc="-1">
                <a:solidFill>
                  <a:srgbClr val="FFFFFF"/>
                </a:solidFill>
                <a:latin typeface="Tw Cen MT"/>
              </a:rPr>
              <a:t>Mekanisk: Lup og lys – hvor er der knækket en lille stump af.</a:t>
            </a:r>
            <a:endParaRPr lang="da-DK" sz="2400" b="0" strike="noStrike" spc="-1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lang="da-DK" sz="2400" b="0" strike="noStrike" spc="-1">
                <a:solidFill>
                  <a:srgbClr val="FFFFFF"/>
                </a:solidFill>
                <a:latin typeface="Tw Cen MT"/>
              </a:rPr>
              <a:t>Fejlsøgningsteknik: Få den sædvanlige bruger til vise normal betjening</a:t>
            </a:r>
            <a:endParaRPr lang="da-DK" sz="2400" b="0" strike="noStrike" spc="-1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lang="da-DK" sz="2400" b="0" strike="noStrike" spc="-1">
                <a:solidFill>
                  <a:srgbClr val="FFFFFF"/>
                </a:solidFill>
                <a:latin typeface="Tw Cen MT"/>
              </a:rPr>
              <a:t>Eliminer de ting, der ikke kan fejle noget</a:t>
            </a:r>
            <a:endParaRPr lang="da-DK" sz="2400" b="0" strike="noStrike" spc="-1">
              <a:latin typeface="Arial"/>
            </a:endParaRPr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4680" cy="1477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a-DK" sz="3600" b="0" strike="noStrike" cap="all" spc="-1">
                <a:solidFill>
                  <a:srgbClr val="FFFFFF"/>
                </a:solidFill>
                <a:latin typeface="Tw Cen MT"/>
              </a:rPr>
              <a:t>2. Værktøj og reservedele</a:t>
            </a:r>
            <a:endParaRPr lang="da-DK" sz="3600" b="0" strike="noStrike" spc="-1"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/>
          </p:nvPr>
        </p:nvSpPr>
        <p:spPr>
          <a:xfrm>
            <a:off x="1141560" y="2249640"/>
            <a:ext cx="9904680" cy="3540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76500" lnSpcReduction="20000"/>
          </a:bodyPr>
          <a:lstStyle/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lang="da-DK" sz="2400" b="0" strike="noStrike" spc="-1" dirty="0">
                <a:solidFill>
                  <a:srgbClr val="FFFFFF"/>
                </a:solidFill>
                <a:latin typeface="Tw Cen MT"/>
              </a:rPr>
              <a:t>Man skal ikke gå ned på udstyr – men heller ikke anskaffe alt for meget man ikke får brug for. Privat kan man anskaffe efter behov, mens en RC må have lidt mere fra starten.</a:t>
            </a:r>
            <a:endParaRPr lang="da-DK" sz="2400" b="0" strike="noStrike" spc="-1" dirty="0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lang="da-DK" sz="2400" b="0" strike="noStrike" spc="-1" dirty="0">
                <a:solidFill>
                  <a:srgbClr val="FFFFFF"/>
                </a:solidFill>
                <a:latin typeface="Tw Cen MT"/>
              </a:rPr>
              <a:t>Elektronik og el-redskaber: (Simpelt) Multimeter er nødvendigt. Plastic ”brækjern”, luft på dåse</a:t>
            </a:r>
            <a:endParaRPr lang="da-DK" sz="2400" b="0" strike="noStrike" spc="-1" dirty="0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lang="da-DK" sz="2400" b="0" strike="noStrike" spc="-1" dirty="0">
                <a:solidFill>
                  <a:srgbClr val="FFFFFF"/>
                </a:solidFill>
                <a:latin typeface="Tw Cen MT"/>
              </a:rPr>
              <a:t>Støvsugere, hækkeklippere, hårtørrere, barbermaskiner </a:t>
            </a:r>
            <a:r>
              <a:rPr lang="da-DK" sz="2400" b="0" strike="noStrike" spc="-1" dirty="0" err="1">
                <a:solidFill>
                  <a:srgbClr val="FFFFFF"/>
                </a:solidFill>
                <a:latin typeface="Tw Cen MT"/>
              </a:rPr>
              <a:t>o.s.v</a:t>
            </a:r>
            <a:r>
              <a:rPr lang="da-DK" sz="2400" b="0" strike="noStrike" spc="-1" dirty="0">
                <a:solidFill>
                  <a:srgbClr val="FFFFFF"/>
                </a:solidFill>
                <a:latin typeface="Tw Cen MT"/>
              </a:rPr>
              <a:t>.: </a:t>
            </a:r>
            <a:r>
              <a:rPr lang="da-DK" sz="2400" b="0" strike="noStrike" spc="-1" dirty="0" err="1">
                <a:solidFill>
                  <a:srgbClr val="FFFFFF"/>
                </a:solidFill>
                <a:latin typeface="Tw Cen MT"/>
              </a:rPr>
              <a:t>Bitsæt</a:t>
            </a:r>
            <a:r>
              <a:rPr lang="da-DK" sz="2400" b="0" strike="noStrike" spc="-1" dirty="0">
                <a:solidFill>
                  <a:srgbClr val="FFFFFF"/>
                </a:solidFill>
                <a:latin typeface="Tw Cen MT"/>
              </a:rPr>
              <a:t> med flere forskellige bit end man havde drømt om. Også gerne lange bits så man kan nå gemte skruer.</a:t>
            </a:r>
            <a:endParaRPr lang="da-DK" sz="2400" b="0" strike="noStrike" spc="-1" dirty="0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lang="da-DK" sz="2400" b="0" strike="noStrike" spc="-1" dirty="0">
                <a:solidFill>
                  <a:srgbClr val="FFFFFF"/>
                </a:solidFill>
                <a:latin typeface="Tw Cen MT"/>
              </a:rPr>
              <a:t>Lim, trykluft ...</a:t>
            </a:r>
            <a:endParaRPr lang="da-DK" sz="2400" b="0" strike="noStrike" spc="-1" dirty="0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lang="da-DK" sz="2400" b="0" strike="noStrike" spc="-1" dirty="0" err="1">
                <a:solidFill>
                  <a:srgbClr val="FFFFFF"/>
                </a:solidFill>
                <a:latin typeface="Tw Cen MT"/>
              </a:rPr>
              <a:t>iFixit</a:t>
            </a:r>
            <a:r>
              <a:rPr lang="da-DK" sz="2400" b="0" strike="noStrike" spc="-1" dirty="0">
                <a:solidFill>
                  <a:srgbClr val="FFFFFF"/>
                </a:solidFill>
                <a:latin typeface="Tw Cen MT"/>
              </a:rPr>
              <a:t>, RS-Components, </a:t>
            </a:r>
            <a:r>
              <a:rPr lang="da-DK" sz="2400" b="0" strike="noStrike" spc="-1" dirty="0" err="1">
                <a:solidFill>
                  <a:srgbClr val="FFFFFF"/>
                </a:solidFill>
                <a:latin typeface="Tw Cen MT"/>
              </a:rPr>
              <a:t>HaraldNyborg</a:t>
            </a:r>
            <a:r>
              <a:rPr lang="da-DK" sz="2400" b="0" strike="noStrike" spc="-1" dirty="0">
                <a:solidFill>
                  <a:srgbClr val="FFFFFF"/>
                </a:solidFill>
                <a:latin typeface="Tw Cen MT"/>
              </a:rPr>
              <a:t>, </a:t>
            </a:r>
            <a:r>
              <a:rPr lang="da-DK" sz="2400" b="0" strike="noStrike" spc="-1" dirty="0" err="1">
                <a:solidFill>
                  <a:srgbClr val="FFFFFF"/>
                </a:solidFill>
                <a:latin typeface="Tw Cen MT"/>
              </a:rPr>
              <a:t>Thansen</a:t>
            </a:r>
            <a:r>
              <a:rPr lang="da-DK" sz="2400" b="0" strike="noStrike" spc="-1" dirty="0">
                <a:solidFill>
                  <a:srgbClr val="FFFFFF"/>
                </a:solidFill>
                <a:latin typeface="Tw Cen MT"/>
              </a:rPr>
              <a:t>, </a:t>
            </a:r>
            <a:r>
              <a:rPr lang="da-DK" sz="2400" spc="-1" dirty="0" err="1">
                <a:solidFill>
                  <a:srgbClr val="FFFFFF"/>
                </a:solidFill>
                <a:latin typeface="Tw Cen MT"/>
              </a:rPr>
              <a:t>Avexperten</a:t>
            </a:r>
            <a:r>
              <a:rPr lang="da-DK" sz="2400" spc="-1" dirty="0">
                <a:solidFill>
                  <a:srgbClr val="FFFFFF"/>
                </a:solidFill>
                <a:latin typeface="Tw Cen MT"/>
              </a:rPr>
              <a:t>, Biltema, . .</a:t>
            </a:r>
            <a:endParaRPr lang="da-DK" sz="2400" b="0" strike="noStrike" spc="-1" dirty="0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lang="da-DK" sz="2400" b="0" strike="noStrike" spc="-1" dirty="0">
                <a:solidFill>
                  <a:srgbClr val="FFFFFF"/>
                </a:solidFill>
                <a:latin typeface="Tw Cen MT"/>
              </a:rPr>
              <a:t>RC grupper, Facebook grupper, </a:t>
            </a:r>
            <a:r>
              <a:rPr lang="da-DK" sz="2400" b="0" strike="noStrike" spc="-1" dirty="0" err="1">
                <a:solidFill>
                  <a:srgbClr val="FFFFFF"/>
                </a:solidFill>
                <a:latin typeface="Tw Cen MT"/>
              </a:rPr>
              <a:t>youtube</a:t>
            </a:r>
            <a:r>
              <a:rPr lang="da-DK" sz="2400" b="0" strike="noStrike" spc="-1" dirty="0">
                <a:solidFill>
                  <a:srgbClr val="FFFFFF"/>
                </a:solidFill>
                <a:latin typeface="Tw Cen MT"/>
              </a:rPr>
              <a:t> videoer, … Værdien af hjælp fra nogen der har prøvet før kan ikke overvurderes. </a:t>
            </a:r>
            <a:endParaRPr lang="da-DK" sz="2400" b="0" strike="noStrike" spc="-1" dirty="0">
              <a:latin typeface="Arial"/>
            </a:endParaRPr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4680" cy="1208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a-DK" sz="3600" b="0" strike="noStrike" cap="all" spc="-1">
                <a:solidFill>
                  <a:srgbClr val="FFFFFF"/>
                </a:solidFill>
                <a:latin typeface="Tw Cen MT"/>
              </a:rPr>
              <a:t>3. Adskillelse</a:t>
            </a:r>
            <a:endParaRPr lang="da-DK" sz="3600" b="0" strike="noStrike" spc="-1">
              <a:latin typeface="Arial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/>
          </p:nvPr>
        </p:nvSpPr>
        <p:spPr>
          <a:xfrm>
            <a:off x="1141560" y="2249640"/>
            <a:ext cx="9904680" cy="3540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lang="da-DK" sz="2400" b="0" strike="noStrike" spc="-1">
                <a:solidFill>
                  <a:srgbClr val="FFFFFF"/>
                </a:solidFill>
                <a:latin typeface="Tw Cen MT"/>
              </a:rPr>
              <a:t>Alt der kan tåle vand (stavblendere m.v.): Pain in the ass. </a:t>
            </a:r>
            <a:endParaRPr lang="da-DK" sz="2400" b="0" strike="noStrike" spc="-1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lang="da-DK" sz="2400" b="0" strike="noStrike" spc="-1">
                <a:solidFill>
                  <a:srgbClr val="FFFFFF"/>
                </a:solidFill>
                <a:latin typeface="Tw Cen MT"/>
              </a:rPr>
              <a:t>Alt hvad der er ”reperationslåst”: Endnu værre.</a:t>
            </a:r>
            <a:endParaRPr lang="da-DK" sz="2400" b="0" strike="noStrike" spc="-1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lang="da-DK" sz="2400" b="0" strike="noStrike" spc="-1">
                <a:solidFill>
                  <a:srgbClr val="FFFFFF"/>
                </a:solidFill>
                <a:latin typeface="Tw Cen MT"/>
              </a:rPr>
              <a:t>Find en iFixit eller youtube video.</a:t>
            </a:r>
            <a:endParaRPr lang="da-DK" sz="2400" b="0" strike="noStrike" spc="-1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lang="da-DK" sz="2400" b="0" strike="noStrike" spc="-1">
                <a:solidFill>
                  <a:srgbClr val="FFFFFF"/>
                </a:solidFill>
                <a:latin typeface="Tw Cen MT"/>
              </a:rPr>
              <a:t>Pas på alle skruer m.v.</a:t>
            </a:r>
            <a:endParaRPr lang="da-DK" sz="2400" b="0" strike="noStrike" spc="-1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lang="da-DK" sz="2400" b="0" strike="noStrike" spc="-1">
                <a:solidFill>
                  <a:srgbClr val="FFFFFF"/>
                </a:solidFill>
                <a:latin typeface="Tw Cen MT"/>
              </a:rPr>
              <a:t>Dokumenter adskillelse – det skal jo samles igen.</a:t>
            </a:r>
            <a:endParaRPr lang="da-DK" sz="2400" b="0" strike="noStrike" spc="-1">
              <a:latin typeface="Arial"/>
            </a:endParaRPr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4680" cy="1477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a-DK" sz="3600" b="0" strike="noStrike" cap="all" spc="-1">
                <a:solidFill>
                  <a:srgbClr val="FFFFFF"/>
                </a:solidFill>
                <a:latin typeface="Tw Cen MT"/>
              </a:rPr>
              <a:t>4. Visuel inspektion</a:t>
            </a:r>
            <a:endParaRPr lang="da-DK" sz="3600" b="0" strike="noStrike" spc="-1">
              <a:latin typeface="Arial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/>
          </p:nvPr>
        </p:nvSpPr>
        <p:spPr>
          <a:xfrm>
            <a:off x="1254240" y="1979999"/>
            <a:ext cx="9904680" cy="4163625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lang="en-US" sz="2400" b="0" strike="noStrike" spc="-1" dirty="0" err="1">
                <a:solidFill>
                  <a:srgbClr val="FFFFFF"/>
                </a:solidFill>
                <a:latin typeface="Tw Cen MT"/>
              </a:rPr>
              <a:t>Udvendig</a:t>
            </a:r>
            <a:r>
              <a:rPr lang="en-US" sz="2400" b="0" strike="noStrike" spc="-1" dirty="0">
                <a:solidFill>
                  <a:srgbClr val="FFFFFF"/>
                </a:solidFill>
                <a:latin typeface="Tw Cen MT"/>
              </a:rPr>
              <a:t> </a:t>
            </a:r>
            <a:r>
              <a:rPr lang="en-US" sz="2400" b="0" strike="noStrike" spc="-1" dirty="0" err="1">
                <a:solidFill>
                  <a:srgbClr val="FFFFFF"/>
                </a:solidFill>
                <a:latin typeface="Tw Cen MT"/>
              </a:rPr>
              <a:t>skade</a:t>
            </a:r>
            <a:r>
              <a:rPr lang="en-US" sz="2400" b="0" strike="noStrike" spc="-1" dirty="0">
                <a:solidFill>
                  <a:srgbClr val="FFFFFF"/>
                </a:solidFill>
                <a:latin typeface="Tw Cen MT"/>
              </a:rPr>
              <a:t> – </a:t>
            </a:r>
            <a:r>
              <a:rPr lang="en-US" sz="2400" b="0" strike="noStrike" spc="-1" dirty="0" err="1">
                <a:solidFill>
                  <a:srgbClr val="FFFFFF"/>
                </a:solidFill>
                <a:latin typeface="Tw Cen MT"/>
              </a:rPr>
              <a:t>forplantet</a:t>
            </a:r>
            <a:r>
              <a:rPr lang="en-US" sz="2400" b="0" strike="noStrike" spc="-1" dirty="0">
                <a:solidFill>
                  <a:srgbClr val="FFFFFF"/>
                </a:solidFill>
                <a:latin typeface="Tw Cen MT"/>
              </a:rPr>
              <a:t> sig </a:t>
            </a:r>
            <a:r>
              <a:rPr lang="en-US" sz="2400" b="0" strike="noStrike" spc="-1" dirty="0" err="1">
                <a:solidFill>
                  <a:srgbClr val="FFFFFF"/>
                </a:solidFill>
                <a:latin typeface="Tw Cen MT"/>
              </a:rPr>
              <a:t>indeni</a:t>
            </a:r>
            <a:endParaRPr lang="da-DK" sz="2400" b="0" strike="noStrike" spc="-1" dirty="0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lang="en-US" sz="2400" b="0" strike="noStrike" spc="-1" dirty="0" err="1">
                <a:solidFill>
                  <a:srgbClr val="FFFFFF"/>
                </a:solidFill>
                <a:latin typeface="Tw Cen MT"/>
              </a:rPr>
              <a:t>Batteri</a:t>
            </a:r>
            <a:r>
              <a:rPr lang="en-US" sz="2400" b="0" strike="noStrike" spc="-1" dirty="0">
                <a:solidFill>
                  <a:srgbClr val="FFFFFF"/>
                </a:solidFill>
                <a:latin typeface="Tw Cen MT"/>
              </a:rPr>
              <a:t> </a:t>
            </a:r>
            <a:r>
              <a:rPr lang="en-US" sz="2400" b="0" strike="noStrike" spc="-1" dirty="0" err="1">
                <a:solidFill>
                  <a:srgbClr val="FFFFFF"/>
                </a:solidFill>
                <a:latin typeface="Tw Cen MT"/>
              </a:rPr>
              <a:t>kontakter</a:t>
            </a:r>
            <a:endParaRPr lang="da-DK" sz="2400" b="0" strike="noStrike" spc="-1" dirty="0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lang="en-US" sz="2400" b="0" strike="noStrike" spc="-1" dirty="0" err="1">
                <a:solidFill>
                  <a:srgbClr val="FFFFFF"/>
                </a:solidFill>
                <a:latin typeface="Tw Cen MT"/>
              </a:rPr>
              <a:t>Løse</a:t>
            </a:r>
            <a:r>
              <a:rPr lang="en-US" sz="2400" b="0" strike="noStrike" spc="-1" dirty="0">
                <a:solidFill>
                  <a:srgbClr val="FFFFFF"/>
                </a:solidFill>
                <a:latin typeface="Tw Cen MT"/>
              </a:rPr>
              <a:t> </a:t>
            </a:r>
            <a:r>
              <a:rPr lang="en-US" sz="2400" b="0" strike="noStrike" spc="-1" dirty="0" err="1">
                <a:solidFill>
                  <a:srgbClr val="FFFFFF"/>
                </a:solidFill>
                <a:latin typeface="Tw Cen MT"/>
              </a:rPr>
              <a:t>ledninger</a:t>
            </a:r>
            <a:r>
              <a:rPr lang="en-US" sz="2400" b="0" strike="noStrike" spc="-1" dirty="0">
                <a:solidFill>
                  <a:srgbClr val="FFFFFF"/>
                </a:solidFill>
                <a:latin typeface="Tw Cen MT"/>
              </a:rPr>
              <a:t> – ”</a:t>
            </a:r>
            <a:r>
              <a:rPr lang="en-US" sz="2400" b="0" strike="noStrike" spc="-1" dirty="0" err="1">
                <a:solidFill>
                  <a:srgbClr val="FFFFFF"/>
                </a:solidFill>
                <a:latin typeface="Tw Cen MT"/>
              </a:rPr>
              <a:t>kold</a:t>
            </a:r>
            <a:r>
              <a:rPr lang="en-US" sz="2400" b="0" strike="noStrike" spc="-1" dirty="0">
                <a:solidFill>
                  <a:srgbClr val="FFFFFF"/>
                </a:solidFill>
                <a:latin typeface="Tw Cen MT"/>
              </a:rPr>
              <a:t> </a:t>
            </a:r>
            <a:r>
              <a:rPr lang="en-US" sz="2400" b="0" strike="noStrike" spc="-1" dirty="0" err="1">
                <a:solidFill>
                  <a:srgbClr val="FFFFFF"/>
                </a:solidFill>
                <a:latin typeface="Tw Cen MT"/>
              </a:rPr>
              <a:t>lodning</a:t>
            </a:r>
            <a:r>
              <a:rPr lang="en-US" sz="2400" b="0" strike="noStrike" spc="-1" dirty="0">
                <a:solidFill>
                  <a:srgbClr val="FFFFFF"/>
                </a:solidFill>
                <a:latin typeface="Tw Cen MT"/>
              </a:rPr>
              <a:t>”</a:t>
            </a:r>
            <a:endParaRPr lang="da-DK" sz="2400" b="0" strike="noStrike" spc="-1" dirty="0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lang="en-US" sz="2400" b="0" strike="noStrike" spc="-1" dirty="0" err="1">
                <a:solidFill>
                  <a:srgbClr val="FFFFFF"/>
                </a:solidFill>
                <a:latin typeface="Tw Cen MT"/>
              </a:rPr>
              <a:t>Brændte</a:t>
            </a:r>
            <a:r>
              <a:rPr lang="en-US" sz="2400" b="0" strike="noStrike" spc="-1" dirty="0">
                <a:solidFill>
                  <a:srgbClr val="FFFFFF"/>
                </a:solidFill>
                <a:latin typeface="Tw Cen MT"/>
              </a:rPr>
              <a:t> </a:t>
            </a:r>
            <a:r>
              <a:rPr lang="en-US" sz="2400" b="0" strike="noStrike" spc="-1" dirty="0" err="1">
                <a:solidFill>
                  <a:srgbClr val="FFFFFF"/>
                </a:solidFill>
                <a:latin typeface="Tw Cen MT"/>
              </a:rPr>
              <a:t>steder</a:t>
            </a:r>
            <a:r>
              <a:rPr lang="en-US" sz="2400" b="0" strike="noStrike" spc="-1" dirty="0">
                <a:solidFill>
                  <a:srgbClr val="FFFFFF"/>
                </a:solidFill>
                <a:latin typeface="Tw Cen MT"/>
              </a:rPr>
              <a:t> – </a:t>
            </a:r>
            <a:r>
              <a:rPr lang="en-US" sz="2400" b="0" strike="noStrike" spc="-1" dirty="0" err="1">
                <a:solidFill>
                  <a:srgbClr val="FFFFFF"/>
                </a:solidFill>
                <a:latin typeface="Tw Cen MT"/>
              </a:rPr>
              <a:t>kortslutning</a:t>
            </a:r>
            <a:endParaRPr lang="da-DK" sz="2400" b="0" strike="noStrike" spc="-1" dirty="0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lang="en-US" sz="2400" b="0" strike="noStrike" spc="-1" dirty="0">
                <a:solidFill>
                  <a:srgbClr val="FFFFFF"/>
                </a:solidFill>
                <a:latin typeface="Tw Cen MT"/>
              </a:rPr>
              <a:t>”</a:t>
            </a:r>
            <a:r>
              <a:rPr lang="en-US" sz="2400" b="0" strike="noStrike" spc="-1" dirty="0" err="1">
                <a:solidFill>
                  <a:srgbClr val="FFFFFF"/>
                </a:solidFill>
                <a:latin typeface="Tw Cen MT"/>
              </a:rPr>
              <a:t>Raslen</a:t>
            </a:r>
            <a:r>
              <a:rPr lang="en-US" sz="2400" b="0" strike="noStrike" spc="-1" dirty="0">
                <a:solidFill>
                  <a:srgbClr val="FFFFFF"/>
                </a:solidFill>
                <a:latin typeface="Tw Cen MT"/>
              </a:rPr>
              <a:t>”</a:t>
            </a:r>
            <a:endParaRPr lang="da-DK" sz="2400" b="0" strike="noStrike" spc="-1" dirty="0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lang="en-US" sz="2400" b="0" strike="noStrike" spc="-1" dirty="0" err="1">
                <a:solidFill>
                  <a:srgbClr val="FFFFFF"/>
                </a:solidFill>
                <a:latin typeface="Tw Cen MT"/>
              </a:rPr>
              <a:t>Måle</a:t>
            </a:r>
            <a:r>
              <a:rPr lang="en-US" sz="2400" b="0" strike="noStrike" spc="-1" dirty="0">
                <a:solidFill>
                  <a:srgbClr val="FFFFFF"/>
                </a:solidFill>
                <a:latin typeface="Tw Cen MT"/>
              </a:rPr>
              <a:t> </a:t>
            </a:r>
            <a:r>
              <a:rPr lang="en-US" sz="2400" b="0" strike="noStrike" spc="-1" dirty="0" err="1">
                <a:solidFill>
                  <a:srgbClr val="FFFFFF"/>
                </a:solidFill>
                <a:latin typeface="Tw Cen MT"/>
              </a:rPr>
              <a:t>spænding</a:t>
            </a:r>
            <a:endParaRPr lang="da-DK" sz="2400" b="0" strike="noStrike" spc="-1" dirty="0">
              <a:latin typeface="Arial"/>
            </a:endParaRPr>
          </a:p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  <a:buFont typeface="Arial"/>
              <a:buChar char="•"/>
            </a:pPr>
            <a:r>
              <a:rPr lang="en-US" sz="2400" b="0" strike="noStrike" spc="-1" dirty="0" err="1">
                <a:solidFill>
                  <a:srgbClr val="FFFFFF"/>
                </a:solidFill>
                <a:latin typeface="Tw Cen MT"/>
              </a:rPr>
              <a:t>Føle</a:t>
            </a:r>
            <a:r>
              <a:rPr lang="en-US" sz="2400" b="0" strike="noStrike" spc="-1" dirty="0">
                <a:solidFill>
                  <a:srgbClr val="FFFFFF"/>
                </a:solidFill>
                <a:latin typeface="Tw Cen MT"/>
              </a:rPr>
              <a:t> </a:t>
            </a:r>
            <a:r>
              <a:rPr lang="en-US" sz="2400" b="0" strike="noStrike" spc="-1" dirty="0" err="1">
                <a:solidFill>
                  <a:srgbClr val="FFFFFF"/>
                </a:solidFill>
                <a:latin typeface="Tw Cen MT"/>
              </a:rPr>
              <a:t>varme</a:t>
            </a:r>
            <a:endParaRPr lang="da-DK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4680" cy="147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a-DK" sz="3600" b="0" strike="noStrike" cap="all" spc="-1" dirty="0">
                <a:solidFill>
                  <a:srgbClr val="FFFFFF"/>
                </a:solidFill>
                <a:latin typeface="Tw Cen MT"/>
              </a:rPr>
              <a:t>5. Måling på elektronik</a:t>
            </a:r>
            <a:endParaRPr lang="da-DK" sz="3600" b="0" strike="noStrike" spc="-1" dirty="0">
              <a:latin typeface="Arial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/>
          </p:nvPr>
        </p:nvSpPr>
        <p:spPr>
          <a:xfrm>
            <a:off x="1141560" y="2249640"/>
            <a:ext cx="4832640" cy="354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5000"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 err="1">
                <a:solidFill>
                  <a:srgbClr val="FFFFFF"/>
                </a:solidFill>
                <a:latin typeface="Tw Cen MT"/>
              </a:rPr>
              <a:t>Nemmest</a:t>
            </a:r>
            <a:r>
              <a:rPr lang="en-US" sz="2400" b="0" strike="noStrike" spc="-1" dirty="0">
                <a:solidFill>
                  <a:srgbClr val="FFFFFF"/>
                </a:solidFill>
                <a:latin typeface="Tw Cen MT"/>
              </a:rPr>
              <a:t> at </a:t>
            </a:r>
            <a:r>
              <a:rPr lang="en-US" sz="2400" b="0" strike="noStrike" spc="-1" dirty="0" err="1">
                <a:solidFill>
                  <a:srgbClr val="FFFFFF"/>
                </a:solidFill>
                <a:latin typeface="Tw Cen MT"/>
              </a:rPr>
              <a:t>måle</a:t>
            </a:r>
            <a:r>
              <a:rPr lang="en-US" sz="2400" b="0" strike="noStrike" spc="-1" dirty="0">
                <a:solidFill>
                  <a:srgbClr val="FFFFFF"/>
                </a:solidFill>
                <a:latin typeface="Tw Cen MT"/>
              </a:rPr>
              <a:t> Volt</a:t>
            </a:r>
            <a:endParaRPr lang="da-DK" sz="2400" b="0" strike="noStrike" spc="-1" dirty="0"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 dirty="0" err="1">
                <a:solidFill>
                  <a:srgbClr val="FFFFFF"/>
                </a:solidFill>
                <a:latin typeface="Tw Cen MT"/>
              </a:rPr>
              <a:t>Forstyrrer</a:t>
            </a:r>
            <a:r>
              <a:rPr lang="en-US" sz="2400" b="0" strike="noStrike" spc="-1" dirty="0">
                <a:solidFill>
                  <a:srgbClr val="FFFFFF"/>
                </a:solidFill>
                <a:latin typeface="Tw Cen MT"/>
              </a:rPr>
              <a:t> </a:t>
            </a:r>
            <a:r>
              <a:rPr lang="en-US" sz="2400" b="0" strike="noStrike" spc="-1" dirty="0" err="1">
                <a:solidFill>
                  <a:srgbClr val="FFFFFF"/>
                </a:solidFill>
                <a:latin typeface="Tw Cen MT"/>
              </a:rPr>
              <a:t>ikke</a:t>
            </a:r>
            <a:endParaRPr lang="da-DK" sz="2400" b="0" strike="noStrike" spc="-1" dirty="0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 err="1">
                <a:solidFill>
                  <a:srgbClr val="FFFFFF"/>
                </a:solidFill>
                <a:latin typeface="Tw Cen MT"/>
              </a:rPr>
              <a:t>Modstand</a:t>
            </a:r>
            <a:r>
              <a:rPr lang="en-US" sz="2400" b="0" strike="noStrike" spc="-1" dirty="0">
                <a:solidFill>
                  <a:srgbClr val="FFFFFF"/>
                </a:solidFill>
                <a:latin typeface="Tw Cen MT"/>
              </a:rPr>
              <a:t> </a:t>
            </a:r>
            <a:r>
              <a:rPr lang="en-US" sz="2400" b="0" strike="noStrike" spc="-1" dirty="0" err="1">
                <a:solidFill>
                  <a:srgbClr val="FFFFFF"/>
                </a:solidFill>
                <a:latin typeface="Tw Cen MT"/>
              </a:rPr>
              <a:t>duer</a:t>
            </a:r>
            <a:r>
              <a:rPr lang="en-US" sz="2400" b="0" strike="noStrike" spc="-1" dirty="0">
                <a:solidFill>
                  <a:srgbClr val="FFFFFF"/>
                </a:solidFill>
                <a:latin typeface="Tw Cen MT"/>
              </a:rPr>
              <a:t> </a:t>
            </a:r>
            <a:r>
              <a:rPr lang="en-US" sz="2400" b="0" strike="noStrike" spc="-1" dirty="0" err="1">
                <a:solidFill>
                  <a:srgbClr val="FFFFFF"/>
                </a:solidFill>
                <a:latin typeface="Tw Cen MT"/>
              </a:rPr>
              <a:t>ikke</a:t>
            </a:r>
            <a:r>
              <a:rPr lang="en-US" sz="2400" b="0" strike="noStrike" spc="-1" dirty="0">
                <a:solidFill>
                  <a:srgbClr val="FFFFFF"/>
                </a:solidFill>
                <a:latin typeface="Tw Cen MT"/>
              </a:rPr>
              <a:t> in-situ</a:t>
            </a:r>
            <a:endParaRPr lang="da-DK" sz="2400" b="0" strike="noStrike" spc="-1" dirty="0"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 dirty="0" err="1">
                <a:solidFill>
                  <a:srgbClr val="FFFFFF"/>
                </a:solidFill>
                <a:latin typeface="Tw Cen MT"/>
              </a:rPr>
              <a:t>Målestrømmen</a:t>
            </a:r>
            <a:r>
              <a:rPr lang="en-US" sz="2400" b="0" strike="noStrike" spc="-1" dirty="0">
                <a:solidFill>
                  <a:srgbClr val="FFFFFF"/>
                </a:solidFill>
                <a:latin typeface="Tw Cen MT"/>
              </a:rPr>
              <a:t> </a:t>
            </a:r>
            <a:r>
              <a:rPr lang="en-US" sz="2400" b="0" strike="noStrike" spc="-1" dirty="0" err="1">
                <a:solidFill>
                  <a:srgbClr val="FFFFFF"/>
                </a:solidFill>
                <a:latin typeface="Tw Cen MT"/>
              </a:rPr>
              <a:t>går</a:t>
            </a:r>
            <a:r>
              <a:rPr lang="en-US" sz="2400" b="0" strike="noStrike" spc="-1" dirty="0">
                <a:solidFill>
                  <a:srgbClr val="FFFFFF"/>
                </a:solidFill>
                <a:latin typeface="Tw Cen MT"/>
              </a:rPr>
              <a:t> </a:t>
            </a:r>
            <a:r>
              <a:rPr lang="en-US" sz="2400" b="0" strike="noStrike" spc="-1" dirty="0" err="1">
                <a:solidFill>
                  <a:srgbClr val="FFFFFF"/>
                </a:solidFill>
                <a:latin typeface="Tw Cen MT"/>
              </a:rPr>
              <a:t>andre</a:t>
            </a:r>
            <a:r>
              <a:rPr lang="en-US" sz="2400" b="0" strike="noStrike" spc="-1" dirty="0">
                <a:solidFill>
                  <a:srgbClr val="FFFFFF"/>
                </a:solidFill>
                <a:latin typeface="Tw Cen MT"/>
              </a:rPr>
              <a:t> </a:t>
            </a:r>
            <a:r>
              <a:rPr lang="en-US" sz="2400" b="0" strike="noStrike" spc="-1" dirty="0" err="1">
                <a:solidFill>
                  <a:srgbClr val="FFFFFF"/>
                </a:solidFill>
                <a:latin typeface="Tw Cen MT"/>
              </a:rPr>
              <a:t>veje</a:t>
            </a:r>
            <a:endParaRPr lang="da-DK" sz="2400" b="0" strike="noStrike" spc="-1" dirty="0"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 dirty="0">
                <a:solidFill>
                  <a:srgbClr val="FFFFFF"/>
                </a:solidFill>
                <a:latin typeface="Tw Cen MT"/>
              </a:rPr>
              <a:t>”</a:t>
            </a:r>
            <a:r>
              <a:rPr lang="en-US" sz="2400" b="0" strike="noStrike" spc="-1" dirty="0" err="1">
                <a:solidFill>
                  <a:srgbClr val="FFFFFF"/>
                </a:solidFill>
                <a:latin typeface="Tw Cen MT"/>
              </a:rPr>
              <a:t>Gennemgang</a:t>
            </a:r>
            <a:r>
              <a:rPr lang="en-US" sz="2400" b="0" strike="noStrike" spc="-1" dirty="0">
                <a:solidFill>
                  <a:srgbClr val="FFFFFF"/>
                </a:solidFill>
                <a:latin typeface="Tw Cen MT"/>
              </a:rPr>
              <a:t>” = null </a:t>
            </a:r>
            <a:r>
              <a:rPr lang="en-US" sz="2400" b="0" strike="noStrike" spc="-1" dirty="0" err="1">
                <a:solidFill>
                  <a:srgbClr val="FFFFFF"/>
                </a:solidFill>
                <a:latin typeface="Tw Cen MT"/>
              </a:rPr>
              <a:t>modstand</a:t>
            </a:r>
            <a:endParaRPr lang="da-DK" sz="2400" b="0" strike="noStrike" spc="-1" dirty="0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FFFFFF"/>
                </a:solidFill>
                <a:latin typeface="Tw Cen MT"/>
              </a:rPr>
              <a:t>Ampere </a:t>
            </a:r>
            <a:r>
              <a:rPr lang="en-US" sz="2400" b="0" strike="noStrike" spc="-1" dirty="0" err="1">
                <a:solidFill>
                  <a:srgbClr val="FFFFFF"/>
                </a:solidFill>
                <a:latin typeface="Tw Cen MT"/>
              </a:rPr>
              <a:t>kræver</a:t>
            </a:r>
            <a:r>
              <a:rPr lang="en-US" sz="2400" b="0" strike="noStrike" spc="-1" dirty="0">
                <a:solidFill>
                  <a:srgbClr val="FFFFFF"/>
                </a:solidFill>
                <a:latin typeface="Tw Cen MT"/>
              </a:rPr>
              <a:t> </a:t>
            </a:r>
            <a:r>
              <a:rPr lang="en-US" sz="2400" b="0" strike="noStrike" spc="-1" dirty="0" err="1">
                <a:solidFill>
                  <a:srgbClr val="FFFFFF"/>
                </a:solidFill>
                <a:latin typeface="Tw Cen MT"/>
              </a:rPr>
              <a:t>ændring</a:t>
            </a:r>
            <a:endParaRPr lang="da-DK" sz="2400" b="0" strike="noStrike" spc="-1" dirty="0">
              <a:latin typeface="Arial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/>
          </p:nvPr>
        </p:nvSpPr>
        <p:spPr>
          <a:xfrm>
            <a:off x="6217200" y="2249640"/>
            <a:ext cx="4832640" cy="354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FFFFFF"/>
                </a:solidFill>
                <a:latin typeface="Tw Cen MT"/>
              </a:rPr>
              <a:t>Volt:</a:t>
            </a:r>
            <a:endParaRPr lang="da-DK" sz="2400" b="0" strike="noStrike" spc="-1"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Tw Cen MT"/>
              </a:rPr>
              <a:t>220v AC – PAS PÅ</a:t>
            </a:r>
            <a:endParaRPr lang="da-DK" sz="1800" b="0" strike="noStrike" spc="-1"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Tw Cen MT"/>
              </a:rPr>
              <a:t>AC ved transformatorer</a:t>
            </a:r>
            <a:endParaRPr lang="da-DK" sz="1800" b="0" strike="noStrike" spc="-1"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FFFFFF"/>
                </a:solidFill>
                <a:latin typeface="Tw Cen MT"/>
              </a:rPr>
              <a:t>Ind 220, ud 24</a:t>
            </a:r>
            <a:endParaRPr lang="da-DK" sz="1600" b="0" strike="noStrike" spc="-1"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Tw Cen MT"/>
              </a:rPr>
              <a:t>DC for resten</a:t>
            </a:r>
            <a:endParaRPr lang="da-DK" sz="1800" b="0" strike="noStrike" spc="-1"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FFFFFF"/>
                </a:solidFill>
                <a:latin typeface="Tw Cen MT"/>
              </a:rPr>
              <a:t>5, 12, 24, 3.3</a:t>
            </a:r>
            <a:endParaRPr lang="da-DK" sz="1600" b="0" strike="noStrike" spc="-1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FFFFFF"/>
                </a:solidFill>
                <a:latin typeface="Tw Cen MT"/>
              </a:rPr>
              <a:t>Ohms lov: V = A * R</a:t>
            </a:r>
            <a:endParaRPr lang="da-DK" sz="2400" b="0" strike="noStrike" spc="-1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FFFFFF"/>
                </a:solidFill>
                <a:latin typeface="Tw Cen MT"/>
              </a:rPr>
              <a:t>Watts lov: W = V * A</a:t>
            </a:r>
            <a:endParaRPr lang="da-DK" sz="2400" b="0" strike="noStrike" spc="-1">
              <a:latin typeface="Arial"/>
            </a:endParaRPr>
          </a:p>
        </p:txBody>
      </p:sp>
      <p:sp>
        <p:nvSpPr>
          <p:cNvPr id="307" name="Rektangel 306"/>
          <p:cNvSpPr/>
          <p:nvPr/>
        </p:nvSpPr>
        <p:spPr>
          <a:xfrm>
            <a:off x="1141560" y="1800000"/>
            <a:ext cx="7857360" cy="429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da-DK" sz="2000" b="0" strike="noStrike" spc="-1" dirty="0">
                <a:solidFill>
                  <a:schemeClr val="bg1"/>
                </a:solidFill>
                <a:latin typeface="Arial"/>
                <a:ea typeface="DejaVu Sans"/>
              </a:rPr>
              <a:t>Pas på med håndtering af måleledningerne – kortslut ikke</a:t>
            </a:r>
            <a:endParaRPr lang="da-DK" sz="2000" b="0" strike="noStrike" spc="-1" dirty="0">
              <a:solidFill>
                <a:schemeClr val="bg1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4680" cy="1477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spcBef>
                <a:spcPts val="1417"/>
              </a:spcBef>
            </a:pPr>
            <a:r>
              <a:rPr lang="da-DK" sz="3600" b="0" strike="noStrike" cap="all" spc="-1">
                <a:solidFill>
                  <a:srgbClr val="FFFFFF"/>
                </a:solidFill>
                <a:latin typeface="Tw Cen MT"/>
                <a:ea typeface="Microsoft YaHei"/>
              </a:rPr>
              <a:t>5(A)  </a:t>
            </a:r>
            <a:r>
              <a:rPr lang="en-US" sz="2400" b="0" strike="noStrike" spc="-1">
                <a:solidFill>
                  <a:srgbClr val="FFFFFF"/>
                </a:solidFill>
                <a:latin typeface="Tw Cen MT"/>
                <a:ea typeface="Microsoft YaHei"/>
              </a:rPr>
              <a:t>Ohms lov: V = A * R  &amp;  Watts lov: W = V * A</a:t>
            </a:r>
            <a:endParaRPr lang="da-DK" sz="2400" b="0" strike="noStrike" spc="-1">
              <a:latin typeface="Arial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/>
          </p:nvPr>
        </p:nvSpPr>
        <p:spPr>
          <a:xfrm>
            <a:off x="900000" y="1859040"/>
            <a:ext cx="2357640" cy="354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tabLst>
                <a:tab pos="0" algn="l"/>
              </a:tabLst>
            </a:pPr>
            <a:r>
              <a:rPr lang="da-DK" sz="3200" b="0" strike="noStrike" spc="-1">
                <a:latin typeface="Arial"/>
              </a:rPr>
              <a:t>V = A * R</a:t>
            </a: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tabLst>
                <a:tab pos="0" algn="l"/>
              </a:tabLst>
            </a:pPr>
            <a:r>
              <a:rPr lang="da-DK" sz="3200" b="0" strike="noStrike" spc="-1">
                <a:latin typeface="Arial"/>
              </a:rPr>
              <a:t>A = V / R</a:t>
            </a: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tabLst>
                <a:tab pos="0" algn="l"/>
              </a:tabLst>
            </a:pPr>
            <a:r>
              <a:rPr lang="da-DK" sz="3200" b="0" strike="noStrike" spc="-1">
                <a:latin typeface="Arial"/>
              </a:rPr>
              <a:t>R = V / A</a:t>
            </a:r>
          </a:p>
        </p:txBody>
      </p:sp>
      <p:sp>
        <p:nvSpPr>
          <p:cNvPr id="310" name="PlaceHolder 3"/>
          <p:cNvSpPr>
            <a:spLocks noGrp="1"/>
          </p:cNvSpPr>
          <p:nvPr>
            <p:ph/>
          </p:nvPr>
        </p:nvSpPr>
        <p:spPr>
          <a:xfrm>
            <a:off x="3060000" y="1859040"/>
            <a:ext cx="2357640" cy="354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tabLst>
                <a:tab pos="0" algn="l"/>
              </a:tabLst>
            </a:pPr>
            <a:r>
              <a:rPr lang="da-DK" sz="3200" b="0" strike="noStrike" spc="-1">
                <a:latin typeface="Arial"/>
              </a:rPr>
              <a:t>W = V * A</a:t>
            </a: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tabLst>
                <a:tab pos="0" algn="l"/>
              </a:tabLst>
            </a:pPr>
            <a:r>
              <a:rPr lang="da-DK" sz="3200" b="0" strike="noStrike" spc="-1">
                <a:latin typeface="Arial"/>
              </a:rPr>
              <a:t>V = W / A</a:t>
            </a: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tabLst>
                <a:tab pos="0" algn="l"/>
              </a:tabLst>
            </a:pPr>
            <a:r>
              <a:rPr lang="da-DK" sz="3200" b="0" strike="noStrike" spc="-1">
                <a:latin typeface="Arial"/>
              </a:rPr>
              <a:t>A = W / V</a:t>
            </a:r>
          </a:p>
        </p:txBody>
      </p:sp>
      <p:pic>
        <p:nvPicPr>
          <p:cNvPr id="311" name="Billede 310"/>
          <p:cNvPicPr/>
          <p:nvPr/>
        </p:nvPicPr>
        <p:blipFill>
          <a:blip r:embed="rId2"/>
          <a:stretch/>
        </p:blipFill>
        <p:spPr>
          <a:xfrm>
            <a:off x="6660000" y="1980000"/>
            <a:ext cx="1665720" cy="1865880"/>
          </a:xfrm>
          <a:prstGeom prst="rect">
            <a:avLst/>
          </a:prstGeom>
          <a:ln w="0">
            <a:noFill/>
          </a:ln>
        </p:spPr>
      </p:pic>
      <p:pic>
        <p:nvPicPr>
          <p:cNvPr id="312" name="Billede 311"/>
          <p:cNvPicPr/>
          <p:nvPr/>
        </p:nvPicPr>
        <p:blipFill>
          <a:blip r:embed="rId3"/>
          <a:stretch/>
        </p:blipFill>
        <p:spPr>
          <a:xfrm>
            <a:off x="8640000" y="1913400"/>
            <a:ext cx="2142000" cy="2142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C55F5F-E6DE-4FF9-A3EC-364D073E2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5(B) 6 hurtige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14639A-6A1B-49C8-97D5-E62EA70ECC4C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480" y="1604520"/>
            <a:ext cx="9467970" cy="3977280"/>
          </a:xfrm>
        </p:spPr>
        <p:txBody>
          <a:bodyPr/>
          <a:lstStyle/>
          <a:p>
            <a:r>
              <a:rPr lang="da-DK" sz="2800" dirty="0">
                <a:solidFill>
                  <a:schemeClr val="bg1"/>
                </a:solidFill>
              </a:rPr>
              <a:t>1. Er der et nyt batteri i enheden?</a:t>
            </a:r>
          </a:p>
          <a:p>
            <a:r>
              <a:rPr lang="da-DK" sz="2800" dirty="0">
                <a:solidFill>
                  <a:schemeClr val="bg1"/>
                </a:solidFill>
              </a:rPr>
              <a:t>2. Er der bulede kondensatorer?</a:t>
            </a:r>
          </a:p>
          <a:p>
            <a:r>
              <a:rPr lang="da-DK" sz="2800" dirty="0">
                <a:solidFill>
                  <a:schemeClr val="bg1"/>
                </a:solidFill>
              </a:rPr>
              <a:t>3. Er der misfarvede områder på printpladen?</a:t>
            </a:r>
          </a:p>
          <a:p>
            <a:r>
              <a:rPr lang="da-DK" sz="2800" dirty="0">
                <a:solidFill>
                  <a:schemeClr val="bg1"/>
                </a:solidFill>
              </a:rPr>
              <a:t>4. Er der irrede områder på konnektorer el. loddebaner?</a:t>
            </a:r>
          </a:p>
          <a:p>
            <a:r>
              <a:rPr lang="da-DK" sz="2800" dirty="0">
                <a:solidFill>
                  <a:schemeClr val="bg1"/>
                </a:solidFill>
              </a:rPr>
              <a:t>5. Er der mistænkelige (grå, luftige) lodninger?</a:t>
            </a:r>
          </a:p>
          <a:p>
            <a:r>
              <a:rPr lang="da-DK" sz="2800" dirty="0">
                <a:solidFill>
                  <a:schemeClr val="bg1"/>
                </a:solidFill>
              </a:rPr>
              <a:t>6. Er der spænding på indersiden af strømforsyningen?</a:t>
            </a:r>
          </a:p>
        </p:txBody>
      </p:sp>
    </p:spTree>
    <p:extLst>
      <p:ext uri="{BB962C8B-B14F-4D97-AF65-F5344CB8AC3E}">
        <p14:creationId xmlns:p14="http://schemas.microsoft.com/office/powerpoint/2010/main" val="382036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1141560" y="618480"/>
            <a:ext cx="9904680" cy="1477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a-DK" sz="3600" b="0" strike="noStrike" cap="all" spc="-1">
                <a:solidFill>
                  <a:srgbClr val="FFFFFF"/>
                </a:solidFill>
                <a:latin typeface="Tw Cen MT"/>
              </a:rPr>
              <a:t>6. Loddeteknik</a:t>
            </a:r>
            <a:endParaRPr lang="da-DK" sz="3600" b="0" strike="noStrike" spc="-1">
              <a:latin typeface="Arial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/>
          </p:nvPr>
        </p:nvSpPr>
        <p:spPr>
          <a:xfrm>
            <a:off x="1141560" y="1858680"/>
            <a:ext cx="9904680" cy="3540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FFFFFF"/>
                </a:solidFill>
                <a:latin typeface="Tw Cen MT"/>
              </a:rPr>
              <a:t>Man </a:t>
            </a:r>
            <a:r>
              <a:rPr lang="en-US" sz="2400" b="0" strike="noStrike" spc="-1" dirty="0" err="1">
                <a:solidFill>
                  <a:srgbClr val="FFFFFF"/>
                </a:solidFill>
                <a:latin typeface="Tw Cen MT"/>
              </a:rPr>
              <a:t>hælder</a:t>
            </a:r>
            <a:r>
              <a:rPr lang="en-US" sz="2400" b="0" strike="noStrike" spc="-1" dirty="0">
                <a:solidFill>
                  <a:srgbClr val="FFFFFF"/>
                </a:solidFill>
                <a:latin typeface="Tw Cen MT"/>
              </a:rPr>
              <a:t> IKKE </a:t>
            </a:r>
            <a:r>
              <a:rPr lang="en-US" sz="2400" b="0" strike="noStrike" spc="-1" dirty="0" err="1">
                <a:solidFill>
                  <a:srgbClr val="FFFFFF"/>
                </a:solidFill>
                <a:latin typeface="Tw Cen MT"/>
              </a:rPr>
              <a:t>varmt</a:t>
            </a:r>
            <a:r>
              <a:rPr lang="en-US" sz="2400" b="0" strike="noStrike" spc="-1" dirty="0">
                <a:solidFill>
                  <a:srgbClr val="FFFFFF"/>
                </a:solidFill>
                <a:latin typeface="Tw Cen MT"/>
              </a:rPr>
              <a:t> tin </a:t>
            </a:r>
            <a:r>
              <a:rPr lang="en-US" sz="2400" b="0" strike="noStrike" spc="-1" dirty="0" err="1">
                <a:solidFill>
                  <a:srgbClr val="FFFFFF"/>
                </a:solidFill>
                <a:latin typeface="Tw Cen MT"/>
              </a:rPr>
              <a:t>på</a:t>
            </a:r>
            <a:r>
              <a:rPr lang="en-US" sz="2400" b="0" strike="noStrike" spc="-1" dirty="0">
                <a:solidFill>
                  <a:srgbClr val="FFFFFF"/>
                </a:solidFill>
                <a:latin typeface="Tw Cen MT"/>
              </a:rPr>
              <a:t>, man </a:t>
            </a:r>
            <a:r>
              <a:rPr lang="en-US" sz="2400" b="0" strike="noStrike" spc="-1" dirty="0" err="1">
                <a:solidFill>
                  <a:srgbClr val="FFFFFF"/>
                </a:solidFill>
                <a:latin typeface="Tw Cen MT"/>
              </a:rPr>
              <a:t>varmer</a:t>
            </a:r>
            <a:r>
              <a:rPr lang="en-US" sz="2400" b="0" strike="noStrike" spc="-1" dirty="0">
                <a:solidFill>
                  <a:srgbClr val="FFFFFF"/>
                </a:solidFill>
                <a:latin typeface="Tw Cen MT"/>
              </a:rPr>
              <a:t> </a:t>
            </a:r>
            <a:r>
              <a:rPr lang="en-US" sz="2400" b="0" strike="noStrike" spc="-1" dirty="0" err="1">
                <a:solidFill>
                  <a:srgbClr val="FFFFFF"/>
                </a:solidFill>
                <a:latin typeface="Tw Cen MT"/>
              </a:rPr>
              <a:t>delene</a:t>
            </a:r>
            <a:r>
              <a:rPr lang="en-US" sz="2400" b="0" strike="noStrike" spc="-1" dirty="0">
                <a:solidFill>
                  <a:srgbClr val="FFFFFF"/>
                </a:solidFill>
                <a:latin typeface="Tw Cen MT"/>
              </a:rPr>
              <a:t> </a:t>
            </a:r>
            <a:r>
              <a:rPr lang="en-US" sz="2400" b="0" strike="noStrike" spc="-1" dirty="0" err="1">
                <a:solidFill>
                  <a:srgbClr val="FFFFFF"/>
                </a:solidFill>
                <a:latin typeface="Tw Cen MT"/>
              </a:rPr>
              <a:t>og</a:t>
            </a:r>
            <a:r>
              <a:rPr lang="en-US" sz="2400" b="0" strike="noStrike" spc="-1" dirty="0">
                <a:solidFill>
                  <a:srgbClr val="FFFFFF"/>
                </a:solidFill>
                <a:latin typeface="Tw Cen MT"/>
              </a:rPr>
              <a:t> </a:t>
            </a:r>
            <a:r>
              <a:rPr lang="en-US" sz="2400" b="0" strike="noStrike" spc="-1" dirty="0" err="1">
                <a:solidFill>
                  <a:srgbClr val="FFFFFF"/>
                </a:solidFill>
                <a:latin typeface="Tw Cen MT"/>
              </a:rPr>
              <a:t>tilføjer</a:t>
            </a:r>
            <a:r>
              <a:rPr lang="en-US" sz="2400" b="0" strike="noStrike" spc="-1" dirty="0">
                <a:solidFill>
                  <a:srgbClr val="FFFFFF"/>
                </a:solidFill>
                <a:latin typeface="Tw Cen MT"/>
              </a:rPr>
              <a:t> tin</a:t>
            </a:r>
            <a:endParaRPr lang="da-DK" sz="2400" b="0" strike="noStrike" spc="-1" dirty="0"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 dirty="0" err="1">
                <a:solidFill>
                  <a:srgbClr val="FFFFFF"/>
                </a:solidFill>
                <a:latin typeface="Tw Cen MT"/>
              </a:rPr>
              <a:t>Ledninger</a:t>
            </a:r>
            <a:r>
              <a:rPr lang="en-US" sz="1800" b="0" strike="noStrike" spc="-1" dirty="0">
                <a:solidFill>
                  <a:srgbClr val="FFFFFF"/>
                </a:solidFill>
                <a:latin typeface="Tw Cen MT"/>
              </a:rPr>
              <a:t> </a:t>
            </a:r>
            <a:r>
              <a:rPr lang="en-US" sz="1800" b="0" strike="noStrike" spc="-1" dirty="0" err="1">
                <a:solidFill>
                  <a:srgbClr val="FFFFFF"/>
                </a:solidFill>
                <a:latin typeface="Tw Cen MT"/>
              </a:rPr>
              <a:t>tæt</a:t>
            </a:r>
            <a:r>
              <a:rPr lang="en-US" sz="1800" b="0" strike="noStrike" spc="-1" dirty="0">
                <a:solidFill>
                  <a:srgbClr val="FFFFFF"/>
                </a:solidFill>
                <a:latin typeface="Tw Cen MT"/>
              </a:rPr>
              <a:t> </a:t>
            </a:r>
            <a:r>
              <a:rPr lang="en-US" sz="1800" b="0" strike="noStrike" spc="-1" dirty="0" err="1">
                <a:solidFill>
                  <a:srgbClr val="FFFFFF"/>
                </a:solidFill>
                <a:latin typeface="Tw Cen MT"/>
              </a:rPr>
              <a:t>og</a:t>
            </a:r>
            <a:r>
              <a:rPr lang="en-US" sz="1800" b="0" strike="noStrike" spc="-1" dirty="0">
                <a:solidFill>
                  <a:srgbClr val="FFFFFF"/>
                </a:solidFill>
                <a:latin typeface="Tw Cen MT"/>
              </a:rPr>
              <a:t> </a:t>
            </a:r>
            <a:r>
              <a:rPr lang="en-US" sz="1800" b="0" strike="noStrike" spc="-1" dirty="0" err="1">
                <a:solidFill>
                  <a:srgbClr val="FFFFFF"/>
                </a:solidFill>
                <a:latin typeface="Tw Cen MT"/>
              </a:rPr>
              <a:t>rene</a:t>
            </a:r>
            <a:r>
              <a:rPr lang="en-US" sz="1800" b="0" strike="noStrike" spc="-1" dirty="0">
                <a:solidFill>
                  <a:srgbClr val="FFFFFF"/>
                </a:solidFill>
                <a:latin typeface="Tw Cen MT"/>
              </a:rPr>
              <a:t>. (</a:t>
            </a:r>
            <a:r>
              <a:rPr lang="en-US" sz="1800" b="0" strike="noStrike" spc="-1" dirty="0" err="1">
                <a:solidFill>
                  <a:srgbClr val="FFFFFF"/>
                </a:solidFill>
                <a:latin typeface="Tw Cen MT"/>
              </a:rPr>
              <a:t>Evt</a:t>
            </a:r>
            <a:r>
              <a:rPr lang="en-US" sz="1800" b="0" strike="noStrike" spc="-1" dirty="0">
                <a:solidFill>
                  <a:srgbClr val="FFFFFF"/>
                </a:solidFill>
                <a:latin typeface="Tw Cen MT"/>
              </a:rPr>
              <a:t>. </a:t>
            </a:r>
            <a:r>
              <a:rPr lang="en-US" sz="1800" b="0" strike="noStrike" spc="-1" dirty="0" err="1">
                <a:solidFill>
                  <a:srgbClr val="FFFFFF"/>
                </a:solidFill>
                <a:latin typeface="Tw Cen MT"/>
              </a:rPr>
              <a:t>fjern</a:t>
            </a:r>
            <a:r>
              <a:rPr lang="en-US" sz="1800" b="0" strike="noStrike" spc="-1" dirty="0">
                <a:solidFill>
                  <a:srgbClr val="FFFFFF"/>
                </a:solidFill>
                <a:latin typeface="Tw Cen MT"/>
              </a:rPr>
              <a:t> </a:t>
            </a:r>
            <a:r>
              <a:rPr lang="en-US" sz="1800" b="0" strike="noStrike" spc="-1" dirty="0" err="1">
                <a:solidFill>
                  <a:srgbClr val="FFFFFF"/>
                </a:solidFill>
                <a:latin typeface="Tw Cen MT"/>
              </a:rPr>
              <a:t>tidligere</a:t>
            </a:r>
            <a:r>
              <a:rPr lang="en-US" sz="1800" b="0" strike="noStrike" spc="-1" dirty="0">
                <a:solidFill>
                  <a:srgbClr val="FFFFFF"/>
                </a:solidFill>
                <a:latin typeface="Tw Cen MT"/>
              </a:rPr>
              <a:t> tin: </a:t>
            </a:r>
            <a:r>
              <a:rPr lang="en-US" sz="1800" b="0" strike="noStrike" spc="-1" dirty="0" err="1">
                <a:solidFill>
                  <a:srgbClr val="FFFFFF"/>
                </a:solidFill>
                <a:latin typeface="Tw Cen MT"/>
              </a:rPr>
              <a:t>tinsuger</a:t>
            </a:r>
            <a:r>
              <a:rPr lang="en-US" sz="1800" b="0" strike="noStrike" spc="-1" dirty="0">
                <a:solidFill>
                  <a:srgbClr val="FFFFFF"/>
                </a:solidFill>
                <a:latin typeface="Tw Cen MT"/>
              </a:rPr>
              <a:t>, </a:t>
            </a:r>
            <a:r>
              <a:rPr lang="en-US" sz="1800" b="0" strike="noStrike" spc="-1" dirty="0" err="1">
                <a:solidFill>
                  <a:srgbClr val="FFFFFF"/>
                </a:solidFill>
                <a:latin typeface="Tw Cen MT"/>
              </a:rPr>
              <a:t>loddewick</a:t>
            </a:r>
            <a:r>
              <a:rPr lang="en-US" sz="1800" b="0" strike="noStrike" spc="-1" dirty="0">
                <a:solidFill>
                  <a:srgbClr val="FFFFFF"/>
                </a:solidFill>
                <a:latin typeface="Tw Cen MT"/>
              </a:rPr>
              <a:t>)</a:t>
            </a:r>
            <a:endParaRPr lang="da-DK" sz="1800" b="0" strike="noStrike" spc="-1" dirty="0"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 dirty="0" err="1">
                <a:solidFill>
                  <a:srgbClr val="FFFFFF"/>
                </a:solidFill>
                <a:latin typeface="Tw Cen MT"/>
              </a:rPr>
              <a:t>Tryk</a:t>
            </a:r>
            <a:r>
              <a:rPr lang="en-US" sz="1800" b="0" strike="noStrike" spc="-1" dirty="0">
                <a:solidFill>
                  <a:srgbClr val="FFFFFF"/>
                </a:solidFill>
                <a:latin typeface="Tw Cen MT"/>
              </a:rPr>
              <a:t> </a:t>
            </a:r>
            <a:r>
              <a:rPr lang="en-US" sz="1800" b="0" strike="noStrike" spc="-1" dirty="0" err="1">
                <a:solidFill>
                  <a:srgbClr val="FFFFFF"/>
                </a:solidFill>
                <a:latin typeface="Tw Cen MT"/>
              </a:rPr>
              <a:t>loddekolben</a:t>
            </a:r>
            <a:r>
              <a:rPr lang="en-US" sz="1800" b="0" strike="noStrike" spc="-1" dirty="0">
                <a:solidFill>
                  <a:srgbClr val="FFFFFF"/>
                </a:solidFill>
                <a:latin typeface="Tw Cen MT"/>
              </a:rPr>
              <a:t> mod den </a:t>
            </a:r>
            <a:r>
              <a:rPr lang="en-US" sz="1800" b="0" strike="noStrike" spc="-1" dirty="0" err="1">
                <a:solidFill>
                  <a:srgbClr val="FFFFFF"/>
                </a:solidFill>
                <a:latin typeface="Tw Cen MT"/>
              </a:rPr>
              <a:t>tykkeste</a:t>
            </a:r>
            <a:r>
              <a:rPr lang="en-US" sz="1800" b="0" strike="noStrike" spc="-1" dirty="0">
                <a:solidFill>
                  <a:srgbClr val="FFFFFF"/>
                </a:solidFill>
                <a:latin typeface="Tw Cen MT"/>
              </a:rPr>
              <a:t> </a:t>
            </a:r>
            <a:r>
              <a:rPr lang="en-US" sz="1800" b="0" strike="noStrike" spc="-1" dirty="0" err="1">
                <a:solidFill>
                  <a:srgbClr val="FFFFFF"/>
                </a:solidFill>
                <a:latin typeface="Tw Cen MT"/>
              </a:rPr>
              <a:t>ledning</a:t>
            </a:r>
            <a:r>
              <a:rPr lang="en-US" sz="1800" b="0" strike="noStrike" spc="-1" dirty="0">
                <a:solidFill>
                  <a:srgbClr val="FFFFFF"/>
                </a:solidFill>
                <a:latin typeface="Tw Cen MT"/>
              </a:rPr>
              <a:t> – 2-4 </a:t>
            </a:r>
            <a:r>
              <a:rPr lang="en-US" sz="1800" b="0" strike="noStrike" spc="-1" dirty="0" err="1">
                <a:solidFill>
                  <a:srgbClr val="FFFFFF"/>
                </a:solidFill>
                <a:latin typeface="Tw Cen MT"/>
              </a:rPr>
              <a:t>sekunder</a:t>
            </a:r>
            <a:endParaRPr lang="da-DK" sz="1800" b="0" strike="noStrike" spc="-1" dirty="0"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 dirty="0" err="1">
                <a:solidFill>
                  <a:srgbClr val="FFFFFF"/>
                </a:solidFill>
                <a:latin typeface="Tw Cen MT"/>
              </a:rPr>
              <a:t>Tryk</a:t>
            </a:r>
            <a:r>
              <a:rPr lang="en-US" sz="1800" b="0" strike="noStrike" spc="-1" dirty="0">
                <a:solidFill>
                  <a:srgbClr val="FFFFFF"/>
                </a:solidFill>
                <a:latin typeface="Tw Cen MT"/>
              </a:rPr>
              <a:t> </a:t>
            </a:r>
            <a:r>
              <a:rPr lang="en-US" sz="1800" b="0" strike="noStrike" spc="-1" dirty="0" err="1">
                <a:solidFill>
                  <a:srgbClr val="FFFFFF"/>
                </a:solidFill>
                <a:latin typeface="Tw Cen MT"/>
              </a:rPr>
              <a:t>loddetin</a:t>
            </a:r>
            <a:r>
              <a:rPr lang="en-US" sz="1800" b="0" strike="noStrike" spc="-1" dirty="0">
                <a:solidFill>
                  <a:srgbClr val="FFFFFF"/>
                </a:solidFill>
                <a:latin typeface="Tw Cen MT"/>
              </a:rPr>
              <a:t> </a:t>
            </a:r>
            <a:r>
              <a:rPr lang="en-US" sz="1800" b="0" strike="noStrike" spc="-1" dirty="0" err="1">
                <a:solidFill>
                  <a:srgbClr val="FFFFFF"/>
                </a:solidFill>
                <a:latin typeface="Tw Cen MT"/>
              </a:rPr>
              <a:t>på</a:t>
            </a:r>
            <a:r>
              <a:rPr lang="en-US" sz="1800" b="0" strike="noStrike" spc="-1" dirty="0">
                <a:solidFill>
                  <a:srgbClr val="FFFFFF"/>
                </a:solidFill>
                <a:latin typeface="Tw Cen MT"/>
              </a:rPr>
              <a:t> </a:t>
            </a:r>
            <a:r>
              <a:rPr lang="en-US" sz="1800" b="0" strike="noStrike" spc="-1" dirty="0" err="1">
                <a:solidFill>
                  <a:srgbClr val="FFFFFF"/>
                </a:solidFill>
                <a:latin typeface="Tw Cen MT"/>
              </a:rPr>
              <a:t>modsat</a:t>
            </a:r>
            <a:r>
              <a:rPr lang="en-US" sz="1800" b="0" strike="noStrike" spc="-1" dirty="0">
                <a:solidFill>
                  <a:srgbClr val="FFFFFF"/>
                </a:solidFill>
                <a:latin typeface="Tw Cen MT"/>
              </a:rPr>
              <a:t> side</a:t>
            </a:r>
            <a:endParaRPr lang="da-DK" sz="1800" b="0" strike="noStrike" spc="-1" dirty="0"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 dirty="0">
                <a:solidFill>
                  <a:srgbClr val="FFFFFF"/>
                </a:solidFill>
                <a:latin typeface="Tw Cen MT"/>
              </a:rPr>
              <a:t>Se det </a:t>
            </a:r>
            <a:r>
              <a:rPr lang="en-US" sz="1800" b="0" strike="noStrike" spc="-1" dirty="0" err="1">
                <a:solidFill>
                  <a:srgbClr val="FFFFFF"/>
                </a:solidFill>
                <a:latin typeface="Tw Cen MT"/>
              </a:rPr>
              <a:t>flyde</a:t>
            </a:r>
            <a:r>
              <a:rPr lang="en-US" sz="1800" b="0" strike="noStrike" spc="-1" dirty="0">
                <a:solidFill>
                  <a:srgbClr val="FFFFFF"/>
                </a:solidFill>
                <a:latin typeface="Tw Cen MT"/>
              </a:rPr>
              <a:t> </a:t>
            </a:r>
            <a:r>
              <a:rPr lang="en-US" sz="1800" b="0" strike="noStrike" spc="-1" dirty="0" err="1">
                <a:solidFill>
                  <a:srgbClr val="FFFFFF"/>
                </a:solidFill>
                <a:latin typeface="Tw Cen MT"/>
              </a:rPr>
              <a:t>rundt</a:t>
            </a:r>
            <a:r>
              <a:rPr lang="en-US" sz="1800" b="0" strike="noStrike" spc="-1" dirty="0">
                <a:solidFill>
                  <a:srgbClr val="FFFFFF"/>
                </a:solidFill>
                <a:latin typeface="Tw Cen MT"/>
              </a:rPr>
              <a:t> – 1-2 </a:t>
            </a:r>
            <a:r>
              <a:rPr lang="en-US" sz="1800" b="0" strike="noStrike" spc="-1" dirty="0" err="1">
                <a:solidFill>
                  <a:srgbClr val="FFFFFF"/>
                </a:solidFill>
                <a:latin typeface="Tw Cen MT"/>
              </a:rPr>
              <a:t>sekunder</a:t>
            </a:r>
            <a:endParaRPr lang="da-DK" sz="1800" b="0" strike="noStrike" spc="-1" dirty="0"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b="0" strike="noStrike" spc="-1" dirty="0" err="1">
                <a:solidFill>
                  <a:srgbClr val="FFFFFF"/>
                </a:solidFill>
                <a:latin typeface="Tw Cen MT"/>
              </a:rPr>
              <a:t>Fjern</a:t>
            </a:r>
            <a:r>
              <a:rPr lang="en-US" sz="1800" b="0" strike="noStrike" spc="-1" dirty="0">
                <a:solidFill>
                  <a:srgbClr val="FFFFFF"/>
                </a:solidFill>
                <a:latin typeface="Tw Cen MT"/>
              </a:rPr>
              <a:t> </a:t>
            </a:r>
            <a:r>
              <a:rPr lang="en-US" sz="1800" b="0" strike="noStrike" spc="-1" dirty="0" err="1">
                <a:solidFill>
                  <a:srgbClr val="FFFFFF"/>
                </a:solidFill>
                <a:latin typeface="Tw Cen MT"/>
              </a:rPr>
              <a:t>kolben</a:t>
            </a:r>
            <a:r>
              <a:rPr lang="en-US" sz="1800" b="0" strike="noStrike" spc="-1" dirty="0">
                <a:solidFill>
                  <a:srgbClr val="FFFFFF"/>
                </a:solidFill>
                <a:latin typeface="Tw Cen MT"/>
              </a:rPr>
              <a:t> </a:t>
            </a:r>
            <a:r>
              <a:rPr lang="en-US" sz="1800" b="0" strike="noStrike" spc="-1" dirty="0" err="1">
                <a:solidFill>
                  <a:srgbClr val="FFFFFF"/>
                </a:solidFill>
                <a:latin typeface="Tw Cen MT"/>
              </a:rPr>
              <a:t>og</a:t>
            </a:r>
            <a:r>
              <a:rPr lang="en-US" sz="1800" b="0" strike="noStrike" spc="-1" dirty="0">
                <a:solidFill>
                  <a:srgbClr val="FFFFFF"/>
                </a:solidFill>
                <a:latin typeface="Tw Cen MT"/>
              </a:rPr>
              <a:t> hold STILLE </a:t>
            </a:r>
            <a:r>
              <a:rPr lang="en-US" sz="1800" b="0" strike="noStrike" spc="-1" dirty="0" err="1">
                <a:solidFill>
                  <a:srgbClr val="FFFFFF"/>
                </a:solidFill>
                <a:latin typeface="Tw Cen MT"/>
              </a:rPr>
              <a:t>i</a:t>
            </a:r>
            <a:r>
              <a:rPr lang="en-US" sz="1800" b="0" strike="noStrike" spc="-1" dirty="0">
                <a:solidFill>
                  <a:srgbClr val="FFFFFF"/>
                </a:solidFill>
                <a:latin typeface="Tw Cen MT"/>
              </a:rPr>
              <a:t> 2-3 </a:t>
            </a:r>
            <a:r>
              <a:rPr lang="en-US" sz="1800" b="0" strike="noStrike" spc="-1" dirty="0" err="1">
                <a:solidFill>
                  <a:srgbClr val="FFFFFF"/>
                </a:solidFill>
                <a:latin typeface="Tw Cen MT"/>
              </a:rPr>
              <a:t>sekunder</a:t>
            </a:r>
            <a:endParaRPr lang="en-US" sz="1800" b="0" strike="noStrike" spc="-1" dirty="0">
              <a:solidFill>
                <a:srgbClr val="FFFFFF"/>
              </a:solidFill>
              <a:latin typeface="Tw Cen MT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1800" spc="-1" dirty="0" err="1">
                <a:solidFill>
                  <a:srgbClr val="FFFFFF"/>
                </a:solidFill>
                <a:latin typeface="Tw Cen MT"/>
              </a:rPr>
              <a:t>Termosikringer</a:t>
            </a:r>
            <a:r>
              <a:rPr lang="en-US" sz="1800" spc="-1" dirty="0">
                <a:solidFill>
                  <a:srgbClr val="FFFFFF"/>
                </a:solidFill>
                <a:latin typeface="Tw Cen MT"/>
              </a:rPr>
              <a:t> </a:t>
            </a:r>
            <a:r>
              <a:rPr lang="en-US" sz="1800" spc="-1" dirty="0" err="1">
                <a:solidFill>
                  <a:srgbClr val="FFFFFF"/>
                </a:solidFill>
                <a:latin typeface="Tw Cen MT"/>
              </a:rPr>
              <a:t>kan</a:t>
            </a:r>
            <a:r>
              <a:rPr lang="en-US" sz="1800" spc="-1" dirty="0">
                <a:solidFill>
                  <a:srgbClr val="FFFFFF"/>
                </a:solidFill>
                <a:latin typeface="Tw Cen MT"/>
              </a:rPr>
              <a:t> </a:t>
            </a:r>
            <a:r>
              <a:rPr lang="en-US" sz="1800" spc="-1" dirty="0" err="1">
                <a:solidFill>
                  <a:srgbClr val="FFFFFF"/>
                </a:solidFill>
                <a:latin typeface="Tw Cen MT"/>
              </a:rPr>
              <a:t>ikke</a:t>
            </a:r>
            <a:r>
              <a:rPr lang="en-US" sz="1800" spc="-1" dirty="0">
                <a:solidFill>
                  <a:srgbClr val="FFFFFF"/>
                </a:solidFill>
                <a:latin typeface="Tw Cen MT"/>
              </a:rPr>
              <a:t> tale </a:t>
            </a:r>
            <a:r>
              <a:rPr lang="en-US" sz="1800" spc="-1" dirty="0" err="1">
                <a:solidFill>
                  <a:srgbClr val="FFFFFF"/>
                </a:solidFill>
                <a:latin typeface="Tw Cen MT"/>
              </a:rPr>
              <a:t>meget</a:t>
            </a:r>
            <a:r>
              <a:rPr lang="en-US" sz="1800" spc="-1" dirty="0">
                <a:solidFill>
                  <a:srgbClr val="FFFFFF"/>
                </a:solidFill>
                <a:latin typeface="Tw Cen MT"/>
              </a:rPr>
              <a:t> </a:t>
            </a:r>
            <a:r>
              <a:rPr lang="en-US" sz="1800" spc="-1" dirty="0" err="1">
                <a:solidFill>
                  <a:srgbClr val="FFFFFF"/>
                </a:solidFill>
                <a:latin typeface="Tw Cen MT"/>
              </a:rPr>
              <a:t>varme</a:t>
            </a:r>
            <a:r>
              <a:rPr lang="en-US" sz="1800" spc="-1" dirty="0">
                <a:solidFill>
                  <a:srgbClr val="FFFFFF"/>
                </a:solidFill>
                <a:latin typeface="Tw Cen MT"/>
              </a:rPr>
              <a:t>: </a:t>
            </a:r>
            <a:r>
              <a:rPr lang="en-US" sz="1800" spc="-1" dirty="0" err="1">
                <a:solidFill>
                  <a:srgbClr val="FFFFFF"/>
                </a:solidFill>
                <a:latin typeface="Tw Cen MT"/>
              </a:rPr>
              <a:t>Lav</a:t>
            </a:r>
            <a:r>
              <a:rPr lang="en-US" sz="1800" spc="-1" dirty="0">
                <a:solidFill>
                  <a:srgbClr val="FFFFFF"/>
                </a:solidFill>
                <a:latin typeface="Tw Cen MT"/>
              </a:rPr>
              <a:t> </a:t>
            </a:r>
            <a:r>
              <a:rPr lang="en-US" sz="1800" spc="-1" dirty="0" err="1">
                <a:solidFill>
                  <a:srgbClr val="FFFFFF"/>
                </a:solidFill>
                <a:latin typeface="Tw Cen MT"/>
              </a:rPr>
              <a:t>en</a:t>
            </a:r>
            <a:r>
              <a:rPr lang="en-US" sz="1800" spc="-1" dirty="0">
                <a:solidFill>
                  <a:srgbClr val="FFFFFF"/>
                </a:solidFill>
                <a:latin typeface="Tw Cen MT"/>
              </a:rPr>
              <a:t> </a:t>
            </a:r>
            <a:r>
              <a:rPr lang="en-US" sz="1800" spc="-1" dirty="0" err="1">
                <a:solidFill>
                  <a:srgbClr val="FFFFFF"/>
                </a:solidFill>
                <a:latin typeface="Tw Cen MT"/>
              </a:rPr>
              <a:t>sløjfe</a:t>
            </a:r>
            <a:r>
              <a:rPr lang="en-US" sz="1800" spc="-1" dirty="0">
                <a:solidFill>
                  <a:srgbClr val="FFFFFF"/>
                </a:solidFill>
                <a:latin typeface="Tw Cen MT"/>
              </a:rPr>
              <a:t> </a:t>
            </a:r>
            <a:r>
              <a:rPr lang="en-US" sz="1800" spc="-1" dirty="0" err="1">
                <a:solidFill>
                  <a:srgbClr val="FFFFFF"/>
                </a:solidFill>
                <a:latin typeface="Tw Cen MT"/>
              </a:rPr>
              <a:t>på</a:t>
            </a:r>
            <a:r>
              <a:rPr lang="en-US" sz="1800" spc="-1" dirty="0">
                <a:solidFill>
                  <a:srgbClr val="FFFFFF"/>
                </a:solidFill>
                <a:latin typeface="Tw Cen MT"/>
              </a:rPr>
              <a:t> </a:t>
            </a:r>
            <a:r>
              <a:rPr lang="en-US" sz="1800" spc="-1" dirty="0" err="1">
                <a:solidFill>
                  <a:srgbClr val="FFFFFF"/>
                </a:solidFill>
                <a:latin typeface="Tw Cen MT"/>
              </a:rPr>
              <a:t>benet</a:t>
            </a:r>
            <a:r>
              <a:rPr lang="en-US" sz="1800" spc="-1" dirty="0">
                <a:solidFill>
                  <a:srgbClr val="FFFFFF"/>
                </a:solidFill>
                <a:latin typeface="Tw Cen MT"/>
              </a:rPr>
              <a:t> </a:t>
            </a:r>
            <a:r>
              <a:rPr lang="en-US" sz="1800" spc="-1" dirty="0" err="1">
                <a:solidFill>
                  <a:srgbClr val="FFFFFF"/>
                </a:solidFill>
                <a:latin typeface="Tw Cen MT"/>
              </a:rPr>
              <a:t>og</a:t>
            </a:r>
            <a:r>
              <a:rPr lang="en-US" sz="1800" spc="-1" dirty="0">
                <a:solidFill>
                  <a:srgbClr val="FFFFFF"/>
                </a:solidFill>
                <a:latin typeface="Tw Cen MT"/>
              </a:rPr>
              <a:t> hold den med </a:t>
            </a:r>
            <a:r>
              <a:rPr lang="en-US" sz="1800" spc="-1" dirty="0" err="1">
                <a:solidFill>
                  <a:srgbClr val="FFFFFF"/>
                </a:solidFill>
                <a:latin typeface="Tw Cen MT"/>
              </a:rPr>
              <a:t>fladtang</a:t>
            </a:r>
            <a:endParaRPr lang="da-DK" sz="1800" b="0" strike="noStrike" spc="-1" dirty="0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 err="1">
                <a:solidFill>
                  <a:srgbClr val="FFFFFF"/>
                </a:solidFill>
                <a:latin typeface="Tw Cen MT"/>
              </a:rPr>
              <a:t>Fluss</a:t>
            </a:r>
            <a:r>
              <a:rPr lang="en-US" sz="2400" b="0" strike="noStrike" spc="-1" dirty="0">
                <a:solidFill>
                  <a:srgbClr val="FFFFFF"/>
                </a:solidFill>
                <a:latin typeface="Tw Cen MT"/>
              </a:rPr>
              <a:t>/Flux er ”</a:t>
            </a:r>
            <a:r>
              <a:rPr lang="en-US" sz="2400" b="0" strike="noStrike" spc="-1" dirty="0" err="1">
                <a:solidFill>
                  <a:srgbClr val="FFFFFF"/>
                </a:solidFill>
                <a:latin typeface="Tw Cen MT"/>
              </a:rPr>
              <a:t>pixiedust</a:t>
            </a:r>
            <a:r>
              <a:rPr lang="en-US" sz="2400" b="0" strike="noStrike" spc="-1" dirty="0">
                <a:solidFill>
                  <a:srgbClr val="FFFFFF"/>
                </a:solidFill>
                <a:latin typeface="Tw Cen MT"/>
              </a:rPr>
              <a:t>”</a:t>
            </a:r>
            <a:endParaRPr lang="da-DK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TM04033919[[fn=Kredsløb]]</Template>
  <TotalTime>433</TotalTime>
  <Words>719</Words>
  <Application>Microsoft Office PowerPoint</Application>
  <PresentationFormat>Widescreen</PresentationFormat>
  <Paragraphs>88</Paragraphs>
  <Slides>11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11</vt:i4>
      </vt:variant>
    </vt:vector>
  </HeadingPairs>
  <TitlesOfParts>
    <vt:vector size="18" baseType="lpstr">
      <vt:lpstr>Arial</vt:lpstr>
      <vt:lpstr>Symbol</vt:lpstr>
      <vt:lpstr>Tw Cen MT</vt:lpstr>
      <vt:lpstr>Wingdings</vt:lpstr>
      <vt:lpstr>Office Theme</vt:lpstr>
      <vt:lpstr>Office Theme</vt:lpstr>
      <vt:lpstr>Office Theme</vt:lpstr>
      <vt:lpstr>Introduktion til reparationsteknik</vt:lpstr>
      <vt:lpstr>1. Typiske fejl</vt:lpstr>
      <vt:lpstr>2. Værktøj og reservedele</vt:lpstr>
      <vt:lpstr>3. Adskillelse</vt:lpstr>
      <vt:lpstr>4. Visuel inspektion</vt:lpstr>
      <vt:lpstr>5. Måling på elektronik</vt:lpstr>
      <vt:lpstr>5(A)  Ohms lov: V = A * R  &amp;  Watts lov: W = V * A</vt:lpstr>
      <vt:lpstr>5(B) 6 hurtige</vt:lpstr>
      <vt:lpstr>6. Loddeteknik</vt:lpstr>
      <vt:lpstr>7. Opsporing af reservedele</vt:lpstr>
      <vt:lpstr>8. Sikkerhed – gode vaner!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Introduktion til reparationsteknik</dc:title>
  <dc:subject/>
  <dc:creator>Arne Skov</dc:creator>
  <dc:description/>
  <cp:lastModifiedBy>Arne Skov</cp:lastModifiedBy>
  <cp:revision>11</cp:revision>
  <dcterms:created xsi:type="dcterms:W3CDTF">2021-11-08T22:38:45Z</dcterms:created>
  <dcterms:modified xsi:type="dcterms:W3CDTF">2023-02-08T11:21:58Z</dcterms:modified>
  <dc:language>da-DK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10</vt:i4>
  </property>
</Properties>
</file>