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65"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da-DK"/>
              <a:t>Klik for at redigere titeltypografien i masteren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8BD862E7-95FA-4FC4-9EC5-DDBFA8DC7417}" type="datetimeFigureOut">
              <a:rPr lang="en-US" dirty="0"/>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8DB987F2-A784-4F72-BB57-0E9EACDE722E}" type="datetimeFigureOut">
              <a:rPr lang="en-US" dirty="0"/>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da-DK"/>
              <a:t>Klik for at redigere titeltypografien i masteren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0BBD51E-4B19-444E-85C0-DBD7EB6263F4}" type="datetimeFigureOut">
              <a:rPr lang="en-US" dirty="0"/>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F0D7255A-4AD5-4D3E-9A0A-689DA3BA976C}" type="datetimeFigureOut">
              <a:rPr lang="en-US" dirty="0"/>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da-DK"/>
              <a:t>Klik for at redigere titeltypografien i masteren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3" name="Date Placeholder 2"/>
          <p:cNvSpPr>
            <a:spLocks noGrp="1"/>
          </p:cNvSpPr>
          <p:nvPr>
            <p:ph type="dt" sz="half" idx="10"/>
          </p:nvPr>
        </p:nvSpPr>
        <p:spPr/>
        <p:txBody>
          <a:bodyPr/>
          <a:lstStyle/>
          <a:p>
            <a:fld id="{3EE0AD15-87AC-45B2-9EE5-8D165AF83CD7}" type="datetimeFigureOut">
              <a:rPr lang="en-US" dirty="0"/>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da-DK"/>
              <a:t>Klik for at redigere titeltypografien i masteren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3" name="Date Placeholder 2"/>
          <p:cNvSpPr>
            <a:spLocks noGrp="1"/>
          </p:cNvSpPr>
          <p:nvPr>
            <p:ph type="dt" sz="half" idx="10"/>
          </p:nvPr>
        </p:nvSpPr>
        <p:spPr/>
        <p:txBody>
          <a:bodyPr/>
          <a:lstStyle/>
          <a:p>
            <a:fld id="{FCC40CCD-F0D6-4CC2-A4C8-2D7D0D875F02}" type="datetimeFigureOut">
              <a:rPr lang="en-US" dirty="0"/>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2/7/2024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da-DK"/>
              <a:t>Klik for at redigere titeltypografien i masteren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C9A00F7B-89C5-4DF7-A309-6263220147D4}" type="datetimeFigureOut">
              <a:rPr lang="en-US" dirty="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680322" y="3030008"/>
            <a:ext cx="4698355" cy="290617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5594123" y="3030008"/>
            <a:ext cx="4700059" cy="290617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da-DK"/>
              <a:t>Klik for at redigere titeltypografien i masteren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3CDCB01F-D966-4C62-B900-0BE008A90C98}" type="datetimeFigureOut">
              <a:rPr lang="en-US" dirty="0"/>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E73A0EA-7DC7-4964-BB97-B173EF3B859A}" type="datetimeFigureOut">
              <a:rPr lang="en-US" dirty="0"/>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2/7/2024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Cradle_to_Cradle%3A_Remaking_the_Way_We_Make_Things" TargetMode="External"/><Relationship Id="rId13" Type="http://schemas.openxmlformats.org/officeDocument/2006/relationships/hyperlink" Target="https://taenk.dk/" TargetMode="External"/><Relationship Id="rId3" Type="http://schemas.openxmlformats.org/officeDocument/2006/relationships/hyperlink" Target="https://www.halteobsolescence.org/" TargetMode="External"/><Relationship Id="rId7" Type="http://schemas.openxmlformats.org/officeDocument/2006/relationships/hyperlink" Target="https://www.weforum.org/agenda/2022/06/what-is-degrowth-economics-climate-change/" TargetMode="External"/><Relationship Id="rId12" Type="http://schemas.openxmlformats.org/officeDocument/2006/relationships/hyperlink" Target="https://repaircafedanmark.dk/" TargetMode="External"/><Relationship Id="rId2" Type="http://schemas.openxmlformats.org/officeDocument/2006/relationships/hyperlink" Target="https://repair.eu/" TargetMode="External"/><Relationship Id="rId1" Type="http://schemas.openxmlformats.org/officeDocument/2006/relationships/slideLayout" Target="../slideLayouts/slideLayout2.xml"/><Relationship Id="rId6" Type="http://schemas.openxmlformats.org/officeDocument/2006/relationships/hyperlink" Target="https://www.amazon.com/Made-Break-Technology-Obsolescence-America/dp/0674025725" TargetMode="External"/><Relationship Id="rId11" Type="http://schemas.openxmlformats.org/officeDocument/2006/relationships/hyperlink" Target="https://www.consumersinternational.org/" TargetMode="External"/><Relationship Id="rId5" Type="http://schemas.openxmlformats.org/officeDocument/2006/relationships/hyperlink" Target="https://www.dr.dk/drtv/episode/ditte-hansen-har-en-plan_-den-dumme-saek_410526" TargetMode="External"/><Relationship Id="rId10" Type="http://schemas.openxmlformats.org/officeDocument/2006/relationships/hyperlink" Target="https://en.wikipedia.org/wiki/The_Waste_Makers" TargetMode="External"/><Relationship Id="rId4" Type="http://schemas.openxmlformats.org/officeDocument/2006/relationships/hyperlink" Target="https://www.repair.org/" TargetMode="External"/><Relationship Id="rId9" Type="http://schemas.openxmlformats.org/officeDocument/2006/relationships/hyperlink" Target="https://www.youtube.com/watch?v=RQqk45ps9k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BWJC5ieUAe4" TargetMode="External"/><Relationship Id="rId2" Type="http://schemas.openxmlformats.org/officeDocument/2006/relationships/hyperlink" Target="https://en.wikipedia.org/wiki/Phoebus_carte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dRdGfcoHATo"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DD9AB-6BAC-16DD-59F3-98376E7D01D7}"/>
              </a:ext>
            </a:extLst>
          </p:cNvPr>
          <p:cNvSpPr>
            <a:spLocks noGrp="1"/>
          </p:cNvSpPr>
          <p:nvPr>
            <p:ph type="ctrTitle"/>
          </p:nvPr>
        </p:nvSpPr>
        <p:spPr/>
        <p:txBody>
          <a:bodyPr/>
          <a:lstStyle/>
          <a:p>
            <a:r>
              <a:rPr lang="da-DK" dirty="0"/>
              <a:t>Planlagt forældelse</a:t>
            </a:r>
          </a:p>
        </p:txBody>
      </p:sp>
      <p:sp>
        <p:nvSpPr>
          <p:cNvPr id="3" name="Undertitel 2">
            <a:extLst>
              <a:ext uri="{FF2B5EF4-FFF2-40B4-BE49-F238E27FC236}">
                <a16:creationId xmlns:a16="http://schemas.microsoft.com/office/drawing/2014/main" id="{6202E71B-66CB-F56D-15E4-FE40E7160CE4}"/>
              </a:ext>
            </a:extLst>
          </p:cNvPr>
          <p:cNvSpPr>
            <a:spLocks noGrp="1"/>
          </p:cNvSpPr>
          <p:nvPr>
            <p:ph type="subTitle" idx="1"/>
          </p:nvPr>
        </p:nvSpPr>
        <p:spPr/>
        <p:txBody>
          <a:bodyPr/>
          <a:lstStyle/>
          <a:p>
            <a:r>
              <a:rPr lang="da-DK" dirty="0"/>
              <a:t>Når beslutninger vedrørende produktdesign sigter efter at produktet skal holde kortere tid end det let kunne</a:t>
            </a:r>
          </a:p>
        </p:txBody>
      </p:sp>
    </p:spTree>
    <p:extLst>
      <p:ext uri="{BB962C8B-B14F-4D97-AF65-F5344CB8AC3E}">
        <p14:creationId xmlns:p14="http://schemas.microsoft.com/office/powerpoint/2010/main" val="240053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029F6-03FA-C035-1339-CDC542F1C277}"/>
              </a:ext>
            </a:extLst>
          </p:cNvPr>
          <p:cNvSpPr>
            <a:spLocks noGrp="1"/>
          </p:cNvSpPr>
          <p:nvPr>
            <p:ph type="title"/>
          </p:nvPr>
        </p:nvSpPr>
        <p:spPr/>
        <p:txBody>
          <a:bodyPr/>
          <a:lstStyle/>
          <a:p>
            <a:r>
              <a:rPr lang="da-DK" dirty="0"/>
              <a:t>Tendenser i produktudvikling</a:t>
            </a:r>
          </a:p>
        </p:txBody>
      </p:sp>
      <p:sp>
        <p:nvSpPr>
          <p:cNvPr id="3" name="Pladsholder til tekst 2">
            <a:extLst>
              <a:ext uri="{FF2B5EF4-FFF2-40B4-BE49-F238E27FC236}">
                <a16:creationId xmlns:a16="http://schemas.microsoft.com/office/drawing/2014/main" id="{79FEECE1-4C0A-B417-7C23-20B4A7C7184C}"/>
              </a:ext>
            </a:extLst>
          </p:cNvPr>
          <p:cNvSpPr>
            <a:spLocks noGrp="1"/>
          </p:cNvSpPr>
          <p:nvPr>
            <p:ph type="body" idx="1"/>
          </p:nvPr>
        </p:nvSpPr>
        <p:spPr/>
        <p:txBody>
          <a:bodyPr/>
          <a:lstStyle/>
          <a:p>
            <a:r>
              <a:rPr lang="da-DK" dirty="0"/>
              <a:t>Mindre størrelse, kortere levetid, alternative materialer, affald som en ressource,</a:t>
            </a:r>
          </a:p>
          <a:p>
            <a:r>
              <a:rPr lang="da-DK" dirty="0"/>
              <a:t>reduceret ejerskab</a:t>
            </a:r>
          </a:p>
          <a:p>
            <a:r>
              <a:rPr lang="da-DK" dirty="0"/>
              <a:t>Men intet er mejslet i sten: </a:t>
            </a:r>
          </a:p>
          <a:p>
            <a:r>
              <a:rPr lang="da-DK" dirty="0"/>
              <a:t>Brug friheden på Uni til at tænke grønt</a:t>
            </a:r>
          </a:p>
        </p:txBody>
      </p:sp>
    </p:spTree>
    <p:extLst>
      <p:ext uri="{BB962C8B-B14F-4D97-AF65-F5344CB8AC3E}">
        <p14:creationId xmlns:p14="http://schemas.microsoft.com/office/powerpoint/2010/main" val="419849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7BCB5-EDF3-F7B5-AF90-C13D7D6846CC}"/>
              </a:ext>
            </a:extLst>
          </p:cNvPr>
          <p:cNvSpPr>
            <a:spLocks noGrp="1"/>
          </p:cNvSpPr>
          <p:nvPr>
            <p:ph type="title"/>
          </p:nvPr>
        </p:nvSpPr>
        <p:spPr/>
        <p:txBody>
          <a:bodyPr/>
          <a:lstStyle/>
          <a:p>
            <a:r>
              <a:rPr lang="da-DK" dirty="0"/>
              <a:t>Mindre fysisk størrelse, nye materialer</a:t>
            </a:r>
          </a:p>
        </p:txBody>
      </p:sp>
      <p:sp>
        <p:nvSpPr>
          <p:cNvPr id="3" name="Pladsholder til indhold 2">
            <a:extLst>
              <a:ext uri="{FF2B5EF4-FFF2-40B4-BE49-F238E27FC236}">
                <a16:creationId xmlns:a16="http://schemas.microsoft.com/office/drawing/2014/main" id="{F71A5A01-37E8-3CDB-7003-7D4A8D7D7E23}"/>
              </a:ext>
            </a:extLst>
          </p:cNvPr>
          <p:cNvSpPr>
            <a:spLocks noGrp="1"/>
          </p:cNvSpPr>
          <p:nvPr>
            <p:ph idx="1"/>
          </p:nvPr>
        </p:nvSpPr>
        <p:spPr/>
        <p:txBody>
          <a:bodyPr/>
          <a:lstStyle/>
          <a:p>
            <a:r>
              <a:rPr lang="da-DK" dirty="0"/>
              <a:t>Elektronikkomponenter pakkes tættere og tættere. Det fylder mindre, men giver større intern varmeudvikling og kortere levetid – ifølge RI.SE helt op til 1.000 gange kortere funktionstid.</a:t>
            </a:r>
          </a:p>
          <a:p>
            <a:r>
              <a:rPr lang="da-DK" dirty="0"/>
              <a:t>PCB plader er en stor del af elektronikaffaldet – helt op til 40%. Det arbejder man nu på at erstatte med printning af biologisk nedbrydelige materialer</a:t>
            </a:r>
          </a:p>
          <a:p>
            <a:r>
              <a:rPr lang="da-DK" dirty="0"/>
              <a:t>Flere og flere funktioner samles i hver chip – og dermed bliver funktionaliteten mere standardiseret (vil der være plads til dansk?)</a:t>
            </a:r>
          </a:p>
        </p:txBody>
      </p:sp>
    </p:spTree>
    <p:extLst>
      <p:ext uri="{BB962C8B-B14F-4D97-AF65-F5344CB8AC3E}">
        <p14:creationId xmlns:p14="http://schemas.microsoft.com/office/powerpoint/2010/main" val="106835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BCB14-E11A-31CD-C330-5D87745C9FA8}"/>
              </a:ext>
            </a:extLst>
          </p:cNvPr>
          <p:cNvSpPr>
            <a:spLocks noGrp="1"/>
          </p:cNvSpPr>
          <p:nvPr>
            <p:ph type="title"/>
          </p:nvPr>
        </p:nvSpPr>
        <p:spPr/>
        <p:txBody>
          <a:bodyPr/>
          <a:lstStyle/>
          <a:p>
            <a:r>
              <a:rPr lang="da-DK" dirty="0"/>
              <a:t>Affald som ressource</a:t>
            </a:r>
          </a:p>
        </p:txBody>
      </p:sp>
      <p:sp>
        <p:nvSpPr>
          <p:cNvPr id="3" name="Pladsholder til indhold 2">
            <a:extLst>
              <a:ext uri="{FF2B5EF4-FFF2-40B4-BE49-F238E27FC236}">
                <a16:creationId xmlns:a16="http://schemas.microsoft.com/office/drawing/2014/main" id="{88C0EE6C-3E24-6C7A-7267-2DD83EE72C91}"/>
              </a:ext>
            </a:extLst>
          </p:cNvPr>
          <p:cNvSpPr>
            <a:spLocks noGrp="1"/>
          </p:cNvSpPr>
          <p:nvPr>
            <p:ph idx="1"/>
          </p:nvPr>
        </p:nvSpPr>
        <p:spPr/>
        <p:txBody>
          <a:bodyPr/>
          <a:lstStyle/>
          <a:p>
            <a:r>
              <a:rPr lang="da-DK" dirty="0"/>
              <a:t>Der er mange ton tungmetaller og sjældne jordarter i Peru og Congo – men nogen mener, der er langt flere på Europas lossepladser.</a:t>
            </a:r>
          </a:p>
          <a:p>
            <a:r>
              <a:rPr lang="da-DK" dirty="0"/>
              <a:t>Tøjaffald er et problem men hvis man fokuserer på genanvendelse så bliver problemet pludselig til en ressource (og en undskyldning for fortsat at handle uansvarligt i forhold til Jordens ressourcer.)</a:t>
            </a:r>
          </a:p>
          <a:p>
            <a:r>
              <a:rPr lang="da-DK" dirty="0"/>
              <a:t>Produktion fra affald er ret dyr: Flere gange rengøring, adskillelse og sortering af komponenter/materialer, bortskaffelse af det ubrugelige og accept af reduceret kvalitet af fx tøjfibre</a:t>
            </a:r>
          </a:p>
        </p:txBody>
      </p:sp>
    </p:spTree>
    <p:extLst>
      <p:ext uri="{BB962C8B-B14F-4D97-AF65-F5344CB8AC3E}">
        <p14:creationId xmlns:p14="http://schemas.microsoft.com/office/powerpoint/2010/main" val="94365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F12E3-6859-00BF-2ADE-17BFC5C58510}"/>
              </a:ext>
            </a:extLst>
          </p:cNvPr>
          <p:cNvSpPr>
            <a:spLocks noGrp="1"/>
          </p:cNvSpPr>
          <p:nvPr>
            <p:ph type="title"/>
          </p:nvPr>
        </p:nvSpPr>
        <p:spPr/>
        <p:txBody>
          <a:bodyPr/>
          <a:lstStyle/>
          <a:p>
            <a:r>
              <a:rPr lang="da-DK" dirty="0"/>
              <a:t>Reduceret ejerskab</a:t>
            </a:r>
          </a:p>
        </p:txBody>
      </p:sp>
      <p:sp>
        <p:nvSpPr>
          <p:cNvPr id="3" name="Pladsholder til indhold 2">
            <a:extLst>
              <a:ext uri="{FF2B5EF4-FFF2-40B4-BE49-F238E27FC236}">
                <a16:creationId xmlns:a16="http://schemas.microsoft.com/office/drawing/2014/main" id="{255FE908-C1AF-4971-FAD1-9F9AD652C62A}"/>
              </a:ext>
            </a:extLst>
          </p:cNvPr>
          <p:cNvSpPr>
            <a:spLocks noGrp="1"/>
          </p:cNvSpPr>
          <p:nvPr>
            <p:ph idx="1"/>
          </p:nvPr>
        </p:nvSpPr>
        <p:spPr/>
        <p:txBody>
          <a:bodyPr/>
          <a:lstStyle/>
          <a:p>
            <a:r>
              <a:rPr lang="da-DK" dirty="0"/>
              <a:t>De selskaber der er store nok til det vil gøre alt de kan for at bevare kontrollen over de produkter, de laver: De sælger dem ikke til os – vi lejer dem. </a:t>
            </a:r>
          </a:p>
          <a:p>
            <a:r>
              <a:rPr lang="da-DK" dirty="0"/>
              <a:t>Ud over at det reducerer vores frihed til at vælge, så vil det måske også reducere vores ansvarsfølelse overfor ”vores” ting: Du har ikke ”min festbluse og mine gå-i-byen-sko” men noget købt i sidste uge og væk igen i næste. Og hvem gider at forlænge levetiden af noget som man ved man ikke </a:t>
            </a:r>
            <a:r>
              <a:rPr lang="da-DK"/>
              <a:t>vil beholde.</a:t>
            </a:r>
            <a:endParaRPr lang="da-DK" dirty="0"/>
          </a:p>
        </p:txBody>
      </p:sp>
    </p:spTree>
    <p:extLst>
      <p:ext uri="{BB962C8B-B14F-4D97-AF65-F5344CB8AC3E}">
        <p14:creationId xmlns:p14="http://schemas.microsoft.com/office/powerpoint/2010/main" val="131363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55473-BC01-14B5-964F-B87A80609DD7}"/>
              </a:ext>
            </a:extLst>
          </p:cNvPr>
          <p:cNvSpPr>
            <a:spLocks noGrp="1"/>
          </p:cNvSpPr>
          <p:nvPr>
            <p:ph type="title"/>
          </p:nvPr>
        </p:nvSpPr>
        <p:spPr/>
        <p:txBody>
          <a:bodyPr/>
          <a:lstStyle/>
          <a:p>
            <a:r>
              <a:rPr lang="da-DK" dirty="0"/>
              <a:t>Intet er mejslet i sten</a:t>
            </a:r>
          </a:p>
        </p:txBody>
      </p:sp>
      <p:sp>
        <p:nvSpPr>
          <p:cNvPr id="3" name="Pladsholder til indhold 2">
            <a:extLst>
              <a:ext uri="{FF2B5EF4-FFF2-40B4-BE49-F238E27FC236}">
                <a16:creationId xmlns:a16="http://schemas.microsoft.com/office/drawing/2014/main" id="{A46B3D6B-862F-0509-4E06-A1B3627B3E4E}"/>
              </a:ext>
            </a:extLst>
          </p:cNvPr>
          <p:cNvSpPr>
            <a:spLocks noGrp="1"/>
          </p:cNvSpPr>
          <p:nvPr>
            <p:ph idx="1"/>
          </p:nvPr>
        </p:nvSpPr>
        <p:spPr>
          <a:xfrm>
            <a:off x="680321" y="2336873"/>
            <a:ext cx="7735545" cy="3599316"/>
          </a:xfrm>
        </p:spPr>
        <p:txBody>
          <a:bodyPr>
            <a:normAutofit lnSpcReduction="10000"/>
          </a:bodyPr>
          <a:lstStyle/>
          <a:p>
            <a:r>
              <a:rPr lang="da-DK" sz="1600" dirty="0"/>
              <a:t>(hvilket selvfølgelig er noget sludder, for der er masser, der er mejslet i sten, men det lyder godt)</a:t>
            </a:r>
          </a:p>
          <a:p>
            <a:r>
              <a:rPr lang="da-DK" dirty="0"/>
              <a:t>GN-Netcom ville prale med at man nu let kunne skifte et batteri – Logitech spurgte hvad jeg snakkede om: Det ene firma har haft gang i ørerne og valgt at følge en grøn vej. Og det gør de selvfølgelig fordi det efterspørges og tales om – også af deres egne ingeniører.</a:t>
            </a:r>
          </a:p>
          <a:p>
            <a:r>
              <a:rPr lang="da-DK" dirty="0"/>
              <a:t>Brug studietiden på at blive klog på hvilke materialer, design og teknikker, der er bæredygtige – og fortæl om det når lejlighed gives.</a:t>
            </a:r>
          </a:p>
        </p:txBody>
      </p:sp>
      <p:pic>
        <p:nvPicPr>
          <p:cNvPr id="5" name="Billede 4">
            <a:extLst>
              <a:ext uri="{FF2B5EF4-FFF2-40B4-BE49-F238E27FC236}">
                <a16:creationId xmlns:a16="http://schemas.microsoft.com/office/drawing/2014/main" id="{3A97EF0C-1EFE-380E-27C1-35872C0EEF4A}"/>
              </a:ext>
            </a:extLst>
          </p:cNvPr>
          <p:cNvPicPr>
            <a:picLocks noChangeAspect="1"/>
          </p:cNvPicPr>
          <p:nvPr/>
        </p:nvPicPr>
        <p:blipFill>
          <a:blip r:embed="rId2"/>
          <a:stretch>
            <a:fillRect/>
          </a:stretch>
        </p:blipFill>
        <p:spPr>
          <a:xfrm>
            <a:off x="9056345" y="2538940"/>
            <a:ext cx="2819400" cy="2484895"/>
          </a:xfrm>
          <a:prstGeom prst="rect">
            <a:avLst/>
          </a:prstGeom>
        </p:spPr>
      </p:pic>
      <p:sp>
        <p:nvSpPr>
          <p:cNvPr id="6" name="Tekstfelt 5">
            <a:extLst>
              <a:ext uri="{FF2B5EF4-FFF2-40B4-BE49-F238E27FC236}">
                <a16:creationId xmlns:a16="http://schemas.microsoft.com/office/drawing/2014/main" id="{AA4879A3-C15E-A43D-C93F-C7084945B6B7}"/>
              </a:ext>
            </a:extLst>
          </p:cNvPr>
          <p:cNvSpPr txBox="1"/>
          <p:nvPr/>
        </p:nvSpPr>
        <p:spPr>
          <a:xfrm>
            <a:off x="9103790" y="5105192"/>
            <a:ext cx="2954866" cy="830997"/>
          </a:xfrm>
          <a:prstGeom prst="rect">
            <a:avLst/>
          </a:prstGeom>
          <a:noFill/>
        </p:spPr>
        <p:txBody>
          <a:bodyPr wrap="square" rtlCol="0">
            <a:spAutoFit/>
          </a:bodyPr>
          <a:lstStyle/>
          <a:p>
            <a:r>
              <a:rPr lang="da-DK" sz="1600" dirty="0"/>
              <a:t>Mindre kan også gøre det – i behøver ikke sætte ild til jer selv eller flygte til Rusland</a:t>
            </a:r>
          </a:p>
        </p:txBody>
      </p:sp>
    </p:spTree>
    <p:extLst>
      <p:ext uri="{BB962C8B-B14F-4D97-AF65-F5344CB8AC3E}">
        <p14:creationId xmlns:p14="http://schemas.microsoft.com/office/powerpoint/2010/main" val="257159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A74E6-8781-52FE-E49E-49CC818E92B9}"/>
              </a:ext>
            </a:extLst>
          </p:cNvPr>
          <p:cNvSpPr>
            <a:spLocks noGrp="1"/>
          </p:cNvSpPr>
          <p:nvPr>
            <p:ph type="title"/>
          </p:nvPr>
        </p:nvSpPr>
        <p:spPr/>
        <p:txBody>
          <a:bodyPr/>
          <a:lstStyle/>
          <a:p>
            <a:r>
              <a:rPr lang="da-DK" dirty="0"/>
              <a:t>Så er det din tur</a:t>
            </a:r>
          </a:p>
        </p:txBody>
      </p:sp>
      <p:sp>
        <p:nvSpPr>
          <p:cNvPr id="3" name="Pladsholder til indhold 2">
            <a:extLst>
              <a:ext uri="{FF2B5EF4-FFF2-40B4-BE49-F238E27FC236}">
                <a16:creationId xmlns:a16="http://schemas.microsoft.com/office/drawing/2014/main" id="{AF2F443C-BF27-F3F7-5DF5-51F8D15CE8DC}"/>
              </a:ext>
            </a:extLst>
          </p:cNvPr>
          <p:cNvSpPr>
            <a:spLocks noGrp="1"/>
          </p:cNvSpPr>
          <p:nvPr>
            <p:ph idx="1"/>
          </p:nvPr>
        </p:nvSpPr>
        <p:spPr/>
        <p:txBody>
          <a:bodyPr/>
          <a:lstStyle/>
          <a:p>
            <a:r>
              <a:rPr lang="da-DK" dirty="0"/>
              <a:t>?</a:t>
            </a:r>
          </a:p>
          <a:p>
            <a:r>
              <a:rPr lang="da-DK" dirty="0"/>
              <a:t>?</a:t>
            </a:r>
          </a:p>
          <a:p>
            <a:r>
              <a:rPr lang="da-DK" dirty="0"/>
              <a:t>?</a:t>
            </a:r>
          </a:p>
        </p:txBody>
      </p:sp>
    </p:spTree>
    <p:extLst>
      <p:ext uri="{BB962C8B-B14F-4D97-AF65-F5344CB8AC3E}">
        <p14:creationId xmlns:p14="http://schemas.microsoft.com/office/powerpoint/2010/main" val="4185937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FACE2-06E0-061F-3404-9506EBFD1C64}"/>
              </a:ext>
            </a:extLst>
          </p:cNvPr>
          <p:cNvSpPr>
            <a:spLocks noGrp="1"/>
          </p:cNvSpPr>
          <p:nvPr>
            <p:ph type="title"/>
          </p:nvPr>
        </p:nvSpPr>
        <p:spPr/>
        <p:txBody>
          <a:bodyPr/>
          <a:lstStyle/>
          <a:p>
            <a:r>
              <a:rPr lang="da-DK" dirty="0"/>
              <a:t>Yderligere informationer</a:t>
            </a:r>
          </a:p>
        </p:txBody>
      </p:sp>
      <p:sp>
        <p:nvSpPr>
          <p:cNvPr id="3" name="Pladsholder til indhold 2">
            <a:extLst>
              <a:ext uri="{FF2B5EF4-FFF2-40B4-BE49-F238E27FC236}">
                <a16:creationId xmlns:a16="http://schemas.microsoft.com/office/drawing/2014/main" id="{D45049F3-004D-40C2-2928-3B2AE7608A46}"/>
              </a:ext>
            </a:extLst>
          </p:cNvPr>
          <p:cNvSpPr>
            <a:spLocks noGrp="1"/>
          </p:cNvSpPr>
          <p:nvPr>
            <p:ph idx="1"/>
          </p:nvPr>
        </p:nvSpPr>
        <p:spPr>
          <a:xfrm>
            <a:off x="680321" y="2032000"/>
            <a:ext cx="9613861" cy="3904189"/>
          </a:xfrm>
        </p:spPr>
        <p:txBody>
          <a:bodyPr>
            <a:normAutofit fontScale="70000" lnSpcReduction="20000"/>
          </a:bodyPr>
          <a:lstStyle/>
          <a:p>
            <a:r>
              <a:rPr lang="en-US" dirty="0">
                <a:hlinkClick r:id="rId2"/>
              </a:rPr>
              <a:t>Home - Right to Repair Europe</a:t>
            </a:r>
            <a:endParaRPr lang="en-US" dirty="0"/>
          </a:p>
          <a:p>
            <a:r>
              <a:rPr lang="fr-FR" dirty="0">
                <a:hlinkClick r:id="rId3"/>
              </a:rPr>
              <a:t>HOP - Halte à l'Obsolescence Programmée (halteobsolescence.org)</a:t>
            </a:r>
            <a:endParaRPr lang="en-US" dirty="0"/>
          </a:p>
          <a:p>
            <a:r>
              <a:rPr lang="da-DK" dirty="0">
                <a:hlinkClick r:id="rId4"/>
              </a:rPr>
              <a:t>The Repair Association (US)</a:t>
            </a:r>
            <a:endParaRPr lang="en-US" dirty="0"/>
          </a:p>
          <a:p>
            <a:r>
              <a:rPr lang="da-DK" dirty="0">
                <a:hlinkClick r:id="rId5"/>
              </a:rPr>
              <a:t>Ditte Hansen har en plan: Sæson 1 – Den dumme sæk | DRTV</a:t>
            </a:r>
            <a:endParaRPr lang="en-US" dirty="0"/>
          </a:p>
          <a:p>
            <a:r>
              <a:rPr lang="en-US" dirty="0">
                <a:hlinkClick r:id="rId6"/>
              </a:rPr>
              <a:t>Made to Break: Technology and Obsolescence in America: Slade, Giles</a:t>
            </a:r>
            <a:endParaRPr lang="en-US" dirty="0"/>
          </a:p>
          <a:p>
            <a:r>
              <a:rPr lang="en-US" dirty="0">
                <a:hlinkClick r:id="rId7"/>
              </a:rPr>
              <a:t>Degrowth: what's behind this economic theory and why it matters today | World Economic Forum (weforum.org)</a:t>
            </a:r>
            <a:endParaRPr lang="en-US" dirty="0"/>
          </a:p>
          <a:p>
            <a:r>
              <a:rPr lang="en-US" dirty="0">
                <a:hlinkClick r:id="rId8"/>
              </a:rPr>
              <a:t>Cradle to Cradle: Remaking the Way We Make Things – Wikipedia</a:t>
            </a:r>
            <a:endParaRPr lang="en-US" dirty="0"/>
          </a:p>
          <a:p>
            <a:r>
              <a:rPr lang="en-US" dirty="0" err="1">
                <a:hlinkClick r:id="rId9"/>
              </a:rPr>
              <a:t>AirPods</a:t>
            </a:r>
            <a:r>
              <a:rPr lang="en-US" dirty="0">
                <a:hlinkClick r:id="rId9"/>
              </a:rPr>
              <a:t>' Dirty Secret (and how I'm fighting it!) – YouTube</a:t>
            </a:r>
            <a:endParaRPr lang="en-US" dirty="0"/>
          </a:p>
          <a:p>
            <a:r>
              <a:rPr lang="da-DK" dirty="0">
                <a:hlinkClick r:id="rId10"/>
              </a:rPr>
              <a:t>The Waste Makers – Wikipedia</a:t>
            </a:r>
            <a:endParaRPr lang="da-DK" dirty="0"/>
          </a:p>
          <a:p>
            <a:r>
              <a:rPr lang="en-US" dirty="0">
                <a:hlinkClick r:id="rId11"/>
              </a:rPr>
              <a:t>Consumers International - Coming Together for Change - Consumers International</a:t>
            </a:r>
            <a:endParaRPr lang="en-US" dirty="0"/>
          </a:p>
          <a:p>
            <a:r>
              <a:rPr lang="da-DK" dirty="0">
                <a:hlinkClick r:id="rId12"/>
              </a:rPr>
              <a:t>Repair Cafe DK – Repair Cafe Danmark</a:t>
            </a:r>
            <a:endParaRPr lang="da-DK" dirty="0"/>
          </a:p>
          <a:p>
            <a:r>
              <a:rPr lang="da-DK">
                <a:hlinkClick r:id="rId13"/>
              </a:rPr>
              <a:t>Forbrugerrådet Tænk - test, juridisk rådgivning og forbrugerpolitik (taenk.dk)</a:t>
            </a:r>
            <a:endParaRPr lang="da-DK" dirty="0"/>
          </a:p>
          <a:p>
            <a:endParaRPr lang="en-US" dirty="0"/>
          </a:p>
          <a:p>
            <a:endParaRPr lang="da-DK" dirty="0"/>
          </a:p>
        </p:txBody>
      </p:sp>
    </p:spTree>
    <p:extLst>
      <p:ext uri="{BB962C8B-B14F-4D97-AF65-F5344CB8AC3E}">
        <p14:creationId xmlns:p14="http://schemas.microsoft.com/office/powerpoint/2010/main" val="324495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A3D9A5-C548-5B7F-22AF-5CC7F4AE952A}"/>
              </a:ext>
            </a:extLst>
          </p:cNvPr>
          <p:cNvSpPr>
            <a:spLocks noGrp="1"/>
          </p:cNvSpPr>
          <p:nvPr>
            <p:ph type="title"/>
          </p:nvPr>
        </p:nvSpPr>
        <p:spPr/>
        <p:txBody>
          <a:bodyPr/>
          <a:lstStyle/>
          <a:p>
            <a:r>
              <a:rPr lang="da-DK" dirty="0"/>
              <a:t>Typer</a:t>
            </a:r>
          </a:p>
        </p:txBody>
      </p:sp>
      <p:sp>
        <p:nvSpPr>
          <p:cNvPr id="3" name="Pladsholder til indhold 2">
            <a:extLst>
              <a:ext uri="{FF2B5EF4-FFF2-40B4-BE49-F238E27FC236}">
                <a16:creationId xmlns:a16="http://schemas.microsoft.com/office/drawing/2014/main" id="{9A34B6A5-B470-DC7C-52A1-56BBFA574A9B}"/>
              </a:ext>
            </a:extLst>
          </p:cNvPr>
          <p:cNvSpPr>
            <a:spLocks noGrp="1"/>
          </p:cNvSpPr>
          <p:nvPr>
            <p:ph idx="1"/>
          </p:nvPr>
        </p:nvSpPr>
        <p:spPr/>
        <p:txBody>
          <a:bodyPr>
            <a:normAutofit lnSpcReduction="10000"/>
          </a:bodyPr>
          <a:lstStyle/>
          <a:p>
            <a:r>
              <a:rPr lang="da-DK" dirty="0"/>
              <a:t>Produktforringelse</a:t>
            </a:r>
          </a:p>
          <a:p>
            <a:r>
              <a:rPr lang="da-DK" dirty="0"/>
              <a:t>Indbygget end of </a:t>
            </a:r>
            <a:r>
              <a:rPr lang="da-DK" dirty="0" err="1"/>
              <a:t>life</a:t>
            </a:r>
            <a:endParaRPr lang="da-DK" dirty="0"/>
          </a:p>
          <a:p>
            <a:r>
              <a:rPr lang="da-DK" dirty="0"/>
              <a:t>Produktsløseri</a:t>
            </a:r>
          </a:p>
          <a:p>
            <a:r>
              <a:rPr lang="da-DK" dirty="0"/>
              <a:t>End of </a:t>
            </a:r>
            <a:r>
              <a:rPr lang="da-DK" dirty="0" err="1"/>
              <a:t>life</a:t>
            </a:r>
            <a:r>
              <a:rPr lang="da-DK" dirty="0"/>
              <a:t> </a:t>
            </a:r>
            <a:r>
              <a:rPr lang="da-DK" dirty="0" err="1"/>
              <a:t>pga</a:t>
            </a:r>
            <a:r>
              <a:rPr lang="da-DK" dirty="0"/>
              <a:t> afhængigheder</a:t>
            </a:r>
          </a:p>
          <a:p>
            <a:r>
              <a:rPr lang="da-DK" dirty="0"/>
              <a:t>Den savtakkede kvalitet</a:t>
            </a:r>
          </a:p>
          <a:p>
            <a:r>
              <a:rPr lang="da-DK" dirty="0"/>
              <a:t>Psykologi: Mode</a:t>
            </a:r>
          </a:p>
          <a:p>
            <a:endParaRPr lang="da-DK" dirty="0"/>
          </a:p>
          <a:p>
            <a:r>
              <a:rPr lang="da-DK" dirty="0"/>
              <a:t>Konkrete eksempler?</a:t>
            </a:r>
          </a:p>
        </p:txBody>
      </p:sp>
    </p:spTree>
    <p:extLst>
      <p:ext uri="{BB962C8B-B14F-4D97-AF65-F5344CB8AC3E}">
        <p14:creationId xmlns:p14="http://schemas.microsoft.com/office/powerpoint/2010/main" val="59086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83573-B496-A5CA-5684-2D49A6E64E12}"/>
              </a:ext>
            </a:extLst>
          </p:cNvPr>
          <p:cNvSpPr>
            <a:spLocks noGrp="1"/>
          </p:cNvSpPr>
          <p:nvPr>
            <p:ph type="title"/>
          </p:nvPr>
        </p:nvSpPr>
        <p:spPr/>
        <p:txBody>
          <a:bodyPr/>
          <a:lstStyle/>
          <a:p>
            <a:r>
              <a:rPr lang="da-DK" dirty="0"/>
              <a:t>Produktforringelse</a:t>
            </a:r>
          </a:p>
        </p:txBody>
      </p:sp>
      <p:sp>
        <p:nvSpPr>
          <p:cNvPr id="3" name="Pladsholder til indhold 2">
            <a:extLst>
              <a:ext uri="{FF2B5EF4-FFF2-40B4-BE49-F238E27FC236}">
                <a16:creationId xmlns:a16="http://schemas.microsoft.com/office/drawing/2014/main" id="{14AFB58E-AEEB-BCD1-DD4F-7AC35C7E5E93}"/>
              </a:ext>
            </a:extLst>
          </p:cNvPr>
          <p:cNvSpPr>
            <a:spLocks noGrp="1"/>
          </p:cNvSpPr>
          <p:nvPr>
            <p:ph idx="1"/>
          </p:nvPr>
        </p:nvSpPr>
        <p:spPr/>
        <p:txBody>
          <a:bodyPr/>
          <a:lstStyle/>
          <a:p>
            <a:r>
              <a:rPr lang="da-DK" dirty="0"/>
              <a:t>Glødelampekonsortiet</a:t>
            </a:r>
          </a:p>
          <a:p>
            <a:pPr lvl="1"/>
            <a:r>
              <a:rPr lang="da-DK" dirty="0"/>
              <a:t>På en brandstation i Californien sidder en pære, der har virket i 121 år. Det kan man jo ikke have, så verdens store glødepæreproducenter dannede </a:t>
            </a:r>
            <a:r>
              <a:rPr lang="da-DK" dirty="0" err="1"/>
              <a:t>Phoebus</a:t>
            </a:r>
            <a:r>
              <a:rPr lang="da-DK" dirty="0"/>
              <a:t> kartellet som aftalte at en glødelampe kun måtte holde i 1.000 timer. De blev straffet for at have dannet en sammensværgelse – ikke for at have misbrugt vores ressourcer. Og sådan er det stadig.</a:t>
            </a:r>
          </a:p>
          <a:p>
            <a:pPr lvl="1"/>
            <a:r>
              <a:rPr lang="da-DK" dirty="0" err="1">
                <a:hlinkClick r:id="rId2"/>
              </a:rPr>
              <a:t>Phoebus</a:t>
            </a:r>
            <a:r>
              <a:rPr lang="da-DK" dirty="0">
                <a:hlinkClick r:id="rId2"/>
              </a:rPr>
              <a:t> </a:t>
            </a:r>
            <a:r>
              <a:rPr lang="da-DK" dirty="0" err="1">
                <a:hlinkClick r:id="rId2"/>
              </a:rPr>
              <a:t>cartel</a:t>
            </a:r>
            <a:r>
              <a:rPr lang="da-DK" dirty="0">
                <a:hlinkClick r:id="rId2"/>
              </a:rPr>
              <a:t> – Wikipedia</a:t>
            </a:r>
            <a:endParaRPr lang="da-DK" dirty="0"/>
          </a:p>
          <a:p>
            <a:pPr lvl="1"/>
            <a:r>
              <a:rPr lang="en-US" dirty="0">
                <a:hlinkClick r:id="rId3"/>
              </a:rPr>
              <a:t>The Light Bulb Conspiracy [Extended Version] (youtube.com)</a:t>
            </a:r>
            <a:endParaRPr lang="da-DK" dirty="0"/>
          </a:p>
        </p:txBody>
      </p:sp>
    </p:spTree>
    <p:extLst>
      <p:ext uri="{BB962C8B-B14F-4D97-AF65-F5344CB8AC3E}">
        <p14:creationId xmlns:p14="http://schemas.microsoft.com/office/powerpoint/2010/main" val="2896657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B8850-5623-D68B-DC40-9FA1E1CC46FC}"/>
              </a:ext>
            </a:extLst>
          </p:cNvPr>
          <p:cNvSpPr>
            <a:spLocks noGrp="1"/>
          </p:cNvSpPr>
          <p:nvPr>
            <p:ph type="title"/>
          </p:nvPr>
        </p:nvSpPr>
        <p:spPr/>
        <p:txBody>
          <a:bodyPr/>
          <a:lstStyle/>
          <a:p>
            <a:r>
              <a:rPr lang="da-DK" dirty="0"/>
              <a:t>Indbygget end of </a:t>
            </a:r>
            <a:r>
              <a:rPr lang="da-DK" dirty="0" err="1"/>
              <a:t>life</a:t>
            </a:r>
            <a:endParaRPr lang="da-DK" dirty="0"/>
          </a:p>
        </p:txBody>
      </p:sp>
      <p:sp>
        <p:nvSpPr>
          <p:cNvPr id="3" name="Pladsholder til indhold 2">
            <a:extLst>
              <a:ext uri="{FF2B5EF4-FFF2-40B4-BE49-F238E27FC236}">
                <a16:creationId xmlns:a16="http://schemas.microsoft.com/office/drawing/2014/main" id="{D21861E9-4588-882A-5A73-E0FE9B4094EC}"/>
              </a:ext>
            </a:extLst>
          </p:cNvPr>
          <p:cNvSpPr>
            <a:spLocks noGrp="1"/>
          </p:cNvSpPr>
          <p:nvPr>
            <p:ph idx="1"/>
          </p:nvPr>
        </p:nvSpPr>
        <p:spPr>
          <a:xfrm>
            <a:off x="680322" y="2336873"/>
            <a:ext cx="8116546" cy="3599316"/>
          </a:xfrm>
        </p:spPr>
        <p:txBody>
          <a:bodyPr/>
          <a:lstStyle/>
          <a:p>
            <a:r>
              <a:rPr lang="da-DK" dirty="0" err="1"/>
              <a:t>Inkjet</a:t>
            </a:r>
            <a:r>
              <a:rPr lang="da-DK" dirty="0"/>
              <a:t> printere – alle producerer overskudsblæk som opsamles</a:t>
            </a:r>
          </a:p>
          <a:p>
            <a:pPr lvl="1"/>
            <a:r>
              <a:rPr lang="da-DK" dirty="0"/>
              <a:t>Epson har en tæller: Når den når 7.234 print (eller lignende) så får man en fejlmeddelelse – printeren virker ikke.</a:t>
            </a:r>
          </a:p>
          <a:p>
            <a:pPr lvl="1"/>
            <a:r>
              <a:rPr lang="da-DK" dirty="0"/>
              <a:t>Brother måler fugtighed i opsamlingen og kan så vurdere hvornår vattet er gennemvædet.</a:t>
            </a:r>
          </a:p>
          <a:p>
            <a:pPr lvl="1"/>
            <a:r>
              <a:rPr lang="da-DK" dirty="0"/>
              <a:t>Ingen! Ingen! Har sørget for at denne beholder fyldt med vat let kan udskiftes, så alle kasserer 3-4 kg printer fordi noget vat er fuld af blæk.</a:t>
            </a:r>
          </a:p>
          <a:p>
            <a:pPr lvl="1"/>
            <a:endParaRPr lang="da-DK" dirty="0"/>
          </a:p>
        </p:txBody>
      </p:sp>
      <p:pic>
        <p:nvPicPr>
          <p:cNvPr id="5" name="Billede 4">
            <a:extLst>
              <a:ext uri="{FF2B5EF4-FFF2-40B4-BE49-F238E27FC236}">
                <a16:creationId xmlns:a16="http://schemas.microsoft.com/office/drawing/2014/main" id="{F174B5A9-E9AA-C344-746B-BF39357BFC91}"/>
              </a:ext>
            </a:extLst>
          </p:cNvPr>
          <p:cNvPicPr>
            <a:picLocks noChangeAspect="1"/>
          </p:cNvPicPr>
          <p:nvPr/>
        </p:nvPicPr>
        <p:blipFill>
          <a:blip r:embed="rId2"/>
          <a:stretch>
            <a:fillRect/>
          </a:stretch>
        </p:blipFill>
        <p:spPr>
          <a:xfrm>
            <a:off x="8730002" y="2336873"/>
            <a:ext cx="3320670" cy="4047066"/>
          </a:xfrm>
          <a:prstGeom prst="rect">
            <a:avLst/>
          </a:prstGeom>
        </p:spPr>
      </p:pic>
    </p:spTree>
    <p:extLst>
      <p:ext uri="{BB962C8B-B14F-4D97-AF65-F5344CB8AC3E}">
        <p14:creationId xmlns:p14="http://schemas.microsoft.com/office/powerpoint/2010/main" val="7217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074D2-BCC3-8751-591C-7524F50CB847}"/>
              </a:ext>
            </a:extLst>
          </p:cNvPr>
          <p:cNvSpPr>
            <a:spLocks noGrp="1"/>
          </p:cNvSpPr>
          <p:nvPr>
            <p:ph type="title"/>
          </p:nvPr>
        </p:nvSpPr>
        <p:spPr/>
        <p:txBody>
          <a:bodyPr/>
          <a:lstStyle/>
          <a:p>
            <a:r>
              <a:rPr lang="da-DK" dirty="0"/>
              <a:t>Produktsløseri</a:t>
            </a:r>
          </a:p>
        </p:txBody>
      </p:sp>
      <p:sp>
        <p:nvSpPr>
          <p:cNvPr id="3" name="Pladsholder til indhold 2">
            <a:extLst>
              <a:ext uri="{FF2B5EF4-FFF2-40B4-BE49-F238E27FC236}">
                <a16:creationId xmlns:a16="http://schemas.microsoft.com/office/drawing/2014/main" id="{ED710286-A4F6-7883-1A80-BE9569185EB7}"/>
              </a:ext>
            </a:extLst>
          </p:cNvPr>
          <p:cNvSpPr>
            <a:spLocks noGrp="1"/>
          </p:cNvSpPr>
          <p:nvPr>
            <p:ph idx="1"/>
          </p:nvPr>
        </p:nvSpPr>
        <p:spPr/>
        <p:txBody>
          <a:bodyPr/>
          <a:lstStyle/>
          <a:p>
            <a:r>
              <a:rPr lang="da-DK" dirty="0"/>
              <a:t>Er det sjusk eller med vilje når en elektrolytkondensator anbringes tæt på en varmekilde? (De kan holde i 10-15 år eller mere – men ikke hvis de varmes op)</a:t>
            </a:r>
          </a:p>
          <a:p>
            <a:r>
              <a:rPr lang="da-DK" dirty="0"/>
              <a:t>Valg af plastik der ikke tåler sollys – til udendørs ting.</a:t>
            </a:r>
          </a:p>
          <a:p>
            <a:r>
              <a:rPr lang="da-DK" dirty="0"/>
              <a:t>Valg af plastik der mørner i vand – til køkkenprop.</a:t>
            </a:r>
          </a:p>
          <a:p>
            <a:r>
              <a:rPr lang="da-DK" dirty="0"/>
              <a:t>Komponentkvalitet handler om præcision, sjældent om levetid. Hvor er den lærebog, der fortæller ”det her er no-go”.</a:t>
            </a:r>
          </a:p>
        </p:txBody>
      </p:sp>
    </p:spTree>
    <p:extLst>
      <p:ext uri="{BB962C8B-B14F-4D97-AF65-F5344CB8AC3E}">
        <p14:creationId xmlns:p14="http://schemas.microsoft.com/office/powerpoint/2010/main" val="169796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744C8-6079-6FF7-01CD-37BD71C2E242}"/>
              </a:ext>
            </a:extLst>
          </p:cNvPr>
          <p:cNvSpPr>
            <a:spLocks noGrp="1"/>
          </p:cNvSpPr>
          <p:nvPr>
            <p:ph type="title"/>
          </p:nvPr>
        </p:nvSpPr>
        <p:spPr/>
        <p:txBody>
          <a:bodyPr/>
          <a:lstStyle/>
          <a:p>
            <a:r>
              <a:rPr lang="da-DK" dirty="0"/>
              <a:t>EOL pga. afhængigheder</a:t>
            </a:r>
          </a:p>
        </p:txBody>
      </p:sp>
      <p:sp>
        <p:nvSpPr>
          <p:cNvPr id="3" name="Pladsholder til indhold 2">
            <a:extLst>
              <a:ext uri="{FF2B5EF4-FFF2-40B4-BE49-F238E27FC236}">
                <a16:creationId xmlns:a16="http://schemas.microsoft.com/office/drawing/2014/main" id="{BD99F1CA-B78C-24EF-71C0-18831E7D462C}"/>
              </a:ext>
            </a:extLst>
          </p:cNvPr>
          <p:cNvSpPr>
            <a:spLocks noGrp="1"/>
          </p:cNvSpPr>
          <p:nvPr>
            <p:ph idx="1"/>
          </p:nvPr>
        </p:nvSpPr>
        <p:spPr/>
        <p:txBody>
          <a:bodyPr/>
          <a:lstStyle/>
          <a:p>
            <a:r>
              <a:rPr lang="da-DK" dirty="0"/>
              <a:t>Du skal bruge </a:t>
            </a:r>
            <a:r>
              <a:rPr lang="da-DK" dirty="0" err="1"/>
              <a:t>MitID</a:t>
            </a:r>
            <a:r>
              <a:rPr lang="da-DK" dirty="0"/>
              <a:t> – og så skal du have en ny smartphone</a:t>
            </a:r>
          </a:p>
          <a:p>
            <a:r>
              <a:rPr lang="da-DK" dirty="0"/>
              <a:t>Vil du gerne høre DAB-radio? Vi har altså lige ændret det til DAB+</a:t>
            </a:r>
          </a:p>
          <a:p>
            <a:r>
              <a:rPr lang="da-DK" dirty="0"/>
              <a:t>Vi beklager: Dette antivirus program kan ikke køre på din skod-gamle udgave af Windows</a:t>
            </a:r>
          </a:p>
          <a:p>
            <a:r>
              <a:rPr lang="da-DK" dirty="0"/>
              <a:t>Den nye udgave af Windows er næsten gratis – du skal bare lige udskifte din computer for at det virker.</a:t>
            </a:r>
          </a:p>
        </p:txBody>
      </p:sp>
    </p:spTree>
    <p:extLst>
      <p:ext uri="{BB962C8B-B14F-4D97-AF65-F5344CB8AC3E}">
        <p14:creationId xmlns:p14="http://schemas.microsoft.com/office/powerpoint/2010/main" val="150465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C680E-2B96-78B4-8E85-D1AB969746E4}"/>
              </a:ext>
            </a:extLst>
          </p:cNvPr>
          <p:cNvSpPr>
            <a:spLocks noGrp="1"/>
          </p:cNvSpPr>
          <p:nvPr>
            <p:ph type="title"/>
          </p:nvPr>
        </p:nvSpPr>
        <p:spPr/>
        <p:txBody>
          <a:bodyPr/>
          <a:lstStyle/>
          <a:p>
            <a:r>
              <a:rPr lang="da-DK" dirty="0"/>
              <a:t>Den savtakkede kvalitet</a:t>
            </a:r>
          </a:p>
        </p:txBody>
      </p:sp>
      <p:sp>
        <p:nvSpPr>
          <p:cNvPr id="3" name="Pladsholder til indhold 2">
            <a:extLst>
              <a:ext uri="{FF2B5EF4-FFF2-40B4-BE49-F238E27FC236}">
                <a16:creationId xmlns:a16="http://schemas.microsoft.com/office/drawing/2014/main" id="{141621B2-E327-B416-EA20-8DA30623F792}"/>
              </a:ext>
            </a:extLst>
          </p:cNvPr>
          <p:cNvSpPr>
            <a:spLocks noGrp="1"/>
          </p:cNvSpPr>
          <p:nvPr>
            <p:ph idx="1"/>
          </p:nvPr>
        </p:nvSpPr>
        <p:spPr>
          <a:xfrm>
            <a:off x="680321" y="2336873"/>
            <a:ext cx="9613861" cy="1481594"/>
          </a:xfrm>
        </p:spPr>
        <p:txBody>
          <a:bodyPr/>
          <a:lstStyle/>
          <a:p>
            <a:r>
              <a:rPr lang="da-DK" dirty="0"/>
              <a:t>Det startede som en naturlig følge af nedslidning af produktionsapparatet, men så fandt nogen ud af, at det var ”smart” så forbrugeren kunne opleve et nyt produkt som en større kvalitetsforbedring.</a:t>
            </a:r>
          </a:p>
        </p:txBody>
      </p:sp>
      <p:pic>
        <p:nvPicPr>
          <p:cNvPr id="5" name="Billede 4">
            <a:extLst>
              <a:ext uri="{FF2B5EF4-FFF2-40B4-BE49-F238E27FC236}">
                <a16:creationId xmlns:a16="http://schemas.microsoft.com/office/drawing/2014/main" id="{0C0264B3-E5B2-A0DE-8BC0-A5ECF7860456}"/>
              </a:ext>
            </a:extLst>
          </p:cNvPr>
          <p:cNvPicPr>
            <a:picLocks noChangeAspect="1"/>
          </p:cNvPicPr>
          <p:nvPr/>
        </p:nvPicPr>
        <p:blipFill>
          <a:blip r:embed="rId2"/>
          <a:stretch>
            <a:fillRect/>
          </a:stretch>
        </p:blipFill>
        <p:spPr>
          <a:xfrm>
            <a:off x="6385984" y="3553883"/>
            <a:ext cx="4076700" cy="2019300"/>
          </a:xfrm>
          <a:prstGeom prst="rect">
            <a:avLst/>
          </a:prstGeom>
        </p:spPr>
      </p:pic>
    </p:spTree>
    <p:extLst>
      <p:ext uri="{BB962C8B-B14F-4D97-AF65-F5344CB8AC3E}">
        <p14:creationId xmlns:p14="http://schemas.microsoft.com/office/powerpoint/2010/main" val="83328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C680E-2B96-78B4-8E85-D1AB969746E4}"/>
              </a:ext>
            </a:extLst>
          </p:cNvPr>
          <p:cNvSpPr>
            <a:spLocks noGrp="1"/>
          </p:cNvSpPr>
          <p:nvPr>
            <p:ph type="title"/>
          </p:nvPr>
        </p:nvSpPr>
        <p:spPr/>
        <p:txBody>
          <a:bodyPr/>
          <a:lstStyle/>
          <a:p>
            <a:r>
              <a:rPr lang="da-DK" dirty="0"/>
              <a:t>Den savtakkede kvalitet</a:t>
            </a:r>
          </a:p>
        </p:txBody>
      </p:sp>
      <p:sp>
        <p:nvSpPr>
          <p:cNvPr id="3" name="Pladsholder til indhold 2">
            <a:extLst>
              <a:ext uri="{FF2B5EF4-FFF2-40B4-BE49-F238E27FC236}">
                <a16:creationId xmlns:a16="http://schemas.microsoft.com/office/drawing/2014/main" id="{141621B2-E327-B416-EA20-8DA30623F792}"/>
              </a:ext>
            </a:extLst>
          </p:cNvPr>
          <p:cNvSpPr>
            <a:spLocks noGrp="1"/>
          </p:cNvSpPr>
          <p:nvPr>
            <p:ph idx="1"/>
          </p:nvPr>
        </p:nvSpPr>
        <p:spPr>
          <a:xfrm>
            <a:off x="680321" y="2336873"/>
            <a:ext cx="9613861" cy="1481594"/>
          </a:xfrm>
        </p:spPr>
        <p:txBody>
          <a:bodyPr/>
          <a:lstStyle/>
          <a:p>
            <a:r>
              <a:rPr lang="da-DK" dirty="0"/>
              <a:t>Det startede som en naturlig følge af nedslidning af produktionsapparatet, men så fandt nogen ud af, at det var ”smart” så forbrugeren kunne opleve et nyt produkt som en større kvalitetsforbedring.</a:t>
            </a:r>
          </a:p>
        </p:txBody>
      </p:sp>
      <p:pic>
        <p:nvPicPr>
          <p:cNvPr id="5" name="Billede 4">
            <a:extLst>
              <a:ext uri="{FF2B5EF4-FFF2-40B4-BE49-F238E27FC236}">
                <a16:creationId xmlns:a16="http://schemas.microsoft.com/office/drawing/2014/main" id="{0C0264B3-E5B2-A0DE-8BC0-A5ECF7860456}"/>
              </a:ext>
            </a:extLst>
          </p:cNvPr>
          <p:cNvPicPr>
            <a:picLocks noChangeAspect="1"/>
          </p:cNvPicPr>
          <p:nvPr/>
        </p:nvPicPr>
        <p:blipFill>
          <a:blip r:embed="rId2"/>
          <a:stretch>
            <a:fillRect/>
          </a:stretch>
        </p:blipFill>
        <p:spPr>
          <a:xfrm>
            <a:off x="6385984" y="3553883"/>
            <a:ext cx="4076700" cy="2019300"/>
          </a:xfrm>
          <a:prstGeom prst="rect">
            <a:avLst/>
          </a:prstGeom>
        </p:spPr>
      </p:pic>
      <p:pic>
        <p:nvPicPr>
          <p:cNvPr id="6" name="Billede 5">
            <a:extLst>
              <a:ext uri="{FF2B5EF4-FFF2-40B4-BE49-F238E27FC236}">
                <a16:creationId xmlns:a16="http://schemas.microsoft.com/office/drawing/2014/main" id="{F142943D-161F-208D-EE93-D31E115FF8BF}"/>
              </a:ext>
            </a:extLst>
          </p:cNvPr>
          <p:cNvPicPr>
            <a:picLocks noChangeAspect="1"/>
          </p:cNvPicPr>
          <p:nvPr/>
        </p:nvPicPr>
        <p:blipFill>
          <a:blip r:embed="rId3"/>
          <a:stretch>
            <a:fillRect/>
          </a:stretch>
        </p:blipFill>
        <p:spPr>
          <a:xfrm>
            <a:off x="130703" y="4355346"/>
            <a:ext cx="5782145" cy="2154014"/>
          </a:xfrm>
          <a:prstGeom prst="rect">
            <a:avLst/>
          </a:prstGeom>
        </p:spPr>
      </p:pic>
      <p:sp>
        <p:nvSpPr>
          <p:cNvPr id="4" name="Tekstfelt 3">
            <a:extLst>
              <a:ext uri="{FF2B5EF4-FFF2-40B4-BE49-F238E27FC236}">
                <a16:creationId xmlns:a16="http://schemas.microsoft.com/office/drawing/2014/main" id="{1B086915-787F-B4A6-6EA2-F11CCBBF6850}"/>
              </a:ext>
            </a:extLst>
          </p:cNvPr>
          <p:cNvSpPr txBox="1"/>
          <p:nvPr/>
        </p:nvSpPr>
        <p:spPr>
          <a:xfrm>
            <a:off x="6096000" y="5825067"/>
            <a:ext cx="5858933" cy="830997"/>
          </a:xfrm>
          <a:prstGeom prst="rect">
            <a:avLst/>
          </a:prstGeom>
          <a:noFill/>
        </p:spPr>
        <p:txBody>
          <a:bodyPr wrap="square" rtlCol="0">
            <a:spAutoFit/>
          </a:bodyPr>
          <a:lstStyle/>
          <a:p>
            <a:r>
              <a:rPr lang="da-DK" sz="1600" dirty="0"/>
              <a:t>Subjektiv vurdering. Min XP PC fra tænd til tekstbehandling: 3 min, min Win 10 PC 4 min 23 sek. Win 10 cpu er x2, ram x4 og disk x10 i forhold til XP </a:t>
            </a:r>
            <a:r>
              <a:rPr lang="da-DK" sz="1600" dirty="0" err="1"/>
              <a:t>Pcen</a:t>
            </a:r>
            <a:r>
              <a:rPr lang="da-DK" sz="1600"/>
              <a:t>.</a:t>
            </a:r>
            <a:endParaRPr lang="da-DK" sz="1600" dirty="0"/>
          </a:p>
        </p:txBody>
      </p:sp>
    </p:spTree>
    <p:extLst>
      <p:ext uri="{BB962C8B-B14F-4D97-AF65-F5344CB8AC3E}">
        <p14:creationId xmlns:p14="http://schemas.microsoft.com/office/powerpoint/2010/main" val="141660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C3550-B54E-92B5-A4CD-A12C843784D5}"/>
              </a:ext>
            </a:extLst>
          </p:cNvPr>
          <p:cNvSpPr>
            <a:spLocks noGrp="1"/>
          </p:cNvSpPr>
          <p:nvPr>
            <p:ph type="title"/>
          </p:nvPr>
        </p:nvSpPr>
        <p:spPr/>
        <p:txBody>
          <a:bodyPr/>
          <a:lstStyle/>
          <a:p>
            <a:r>
              <a:rPr lang="da-DK" dirty="0"/>
              <a:t>Mode</a:t>
            </a:r>
          </a:p>
        </p:txBody>
      </p:sp>
      <p:sp>
        <p:nvSpPr>
          <p:cNvPr id="3" name="Pladsholder til indhold 2">
            <a:extLst>
              <a:ext uri="{FF2B5EF4-FFF2-40B4-BE49-F238E27FC236}">
                <a16:creationId xmlns:a16="http://schemas.microsoft.com/office/drawing/2014/main" id="{DF5D0B5B-957D-A1D8-3A11-CBD8A6792260}"/>
              </a:ext>
            </a:extLst>
          </p:cNvPr>
          <p:cNvSpPr>
            <a:spLocks noGrp="1"/>
          </p:cNvSpPr>
          <p:nvPr>
            <p:ph idx="1"/>
          </p:nvPr>
        </p:nvSpPr>
        <p:spPr>
          <a:xfrm>
            <a:off x="680321" y="2336872"/>
            <a:ext cx="7354545" cy="4140127"/>
          </a:xfrm>
        </p:spPr>
        <p:txBody>
          <a:bodyPr>
            <a:normAutofit lnSpcReduction="10000"/>
          </a:bodyPr>
          <a:lstStyle/>
          <a:p>
            <a:r>
              <a:rPr lang="da-DK" dirty="0"/>
              <a:t>Den der limegrønne iPhone er så meget sidste år – se min </a:t>
            </a:r>
            <a:r>
              <a:rPr lang="da-DK" dirty="0" err="1"/>
              <a:t>mint</a:t>
            </a:r>
            <a:r>
              <a:rPr lang="da-DK" dirty="0"/>
              <a:t>-grønne!</a:t>
            </a:r>
          </a:p>
          <a:p>
            <a:r>
              <a:rPr lang="da-DK" dirty="0"/>
              <a:t>Engang havde modehusene to kollektioner årligt, men gradvis har de fundet ud af, at de kan få forbrugerne lokket oftere ind i forretningerne, hvis de udskifter hyppigere: månedligt eller endda ugentligt. Og ny kollektion kræver selvfølgelig at også usolgte t-shirts, bukser og nederdele fra den gamle kollektion smides ud.</a:t>
            </a:r>
          </a:p>
          <a:p>
            <a:r>
              <a:rPr lang="da-DK" dirty="0"/>
              <a:t>(Og så er vi tilbage på stranden i Ghana)</a:t>
            </a:r>
          </a:p>
          <a:p>
            <a:r>
              <a:rPr lang="en-US" dirty="0">
                <a:hlinkClick r:id="rId2"/>
              </a:rPr>
              <a:t>5 myths Fast Fashion brands want you to believe (</a:t>
            </a:r>
            <a:r>
              <a:rPr lang="en-US" dirty="0" err="1">
                <a:hlinkClick r:id="rId2"/>
              </a:rPr>
              <a:t>SheIn</a:t>
            </a:r>
            <a:r>
              <a:rPr lang="en-US" dirty="0">
                <a:hlinkClick r:id="rId2"/>
              </a:rPr>
              <a:t>, H&amp;M, Zara, ASOS…) - YouTube</a:t>
            </a:r>
            <a:endParaRPr lang="da-DK" dirty="0"/>
          </a:p>
        </p:txBody>
      </p:sp>
      <p:pic>
        <p:nvPicPr>
          <p:cNvPr id="5" name="Billede 4">
            <a:extLst>
              <a:ext uri="{FF2B5EF4-FFF2-40B4-BE49-F238E27FC236}">
                <a16:creationId xmlns:a16="http://schemas.microsoft.com/office/drawing/2014/main" id="{549ACEA2-AE33-2BC4-ED20-7A9AC7CF5B72}"/>
              </a:ext>
            </a:extLst>
          </p:cNvPr>
          <p:cNvPicPr>
            <a:picLocks noChangeAspect="1"/>
          </p:cNvPicPr>
          <p:nvPr/>
        </p:nvPicPr>
        <p:blipFill>
          <a:blip r:embed="rId3"/>
          <a:stretch>
            <a:fillRect/>
          </a:stretch>
        </p:blipFill>
        <p:spPr>
          <a:xfrm>
            <a:off x="8102600" y="2171700"/>
            <a:ext cx="2819400" cy="4229100"/>
          </a:xfrm>
          <a:prstGeom prst="rect">
            <a:avLst/>
          </a:prstGeom>
        </p:spPr>
      </p:pic>
      <p:pic>
        <p:nvPicPr>
          <p:cNvPr id="7" name="Billede 6">
            <a:extLst>
              <a:ext uri="{FF2B5EF4-FFF2-40B4-BE49-F238E27FC236}">
                <a16:creationId xmlns:a16="http://schemas.microsoft.com/office/drawing/2014/main" id="{2FB65BFC-0D3F-836B-72B0-A802DDA7D566}"/>
              </a:ext>
            </a:extLst>
          </p:cNvPr>
          <p:cNvPicPr>
            <a:picLocks noChangeAspect="1"/>
          </p:cNvPicPr>
          <p:nvPr/>
        </p:nvPicPr>
        <p:blipFill>
          <a:blip r:embed="rId4"/>
          <a:stretch>
            <a:fillRect/>
          </a:stretch>
        </p:blipFill>
        <p:spPr>
          <a:xfrm>
            <a:off x="10546290" y="4642834"/>
            <a:ext cx="1552575" cy="2095500"/>
          </a:xfrm>
          <a:prstGeom prst="rect">
            <a:avLst/>
          </a:prstGeom>
        </p:spPr>
      </p:pic>
    </p:spTree>
    <p:extLst>
      <p:ext uri="{BB962C8B-B14F-4D97-AF65-F5344CB8AC3E}">
        <p14:creationId xmlns:p14="http://schemas.microsoft.com/office/powerpoint/2010/main" val="112377122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985</TotalTime>
  <Words>1153</Words>
  <Application>Microsoft Office PowerPoint</Application>
  <PresentationFormat>Widescreen</PresentationFormat>
  <Paragraphs>79</Paragraphs>
  <Slides>16</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16</vt:i4>
      </vt:variant>
    </vt:vector>
  </HeadingPairs>
  <TitlesOfParts>
    <vt:vector size="19" baseType="lpstr">
      <vt:lpstr>Arial</vt:lpstr>
      <vt:lpstr>Trebuchet MS</vt:lpstr>
      <vt:lpstr>Berlin</vt:lpstr>
      <vt:lpstr>Planlagt forældelse</vt:lpstr>
      <vt:lpstr>Typer</vt:lpstr>
      <vt:lpstr>Produktforringelse</vt:lpstr>
      <vt:lpstr>Indbygget end of life</vt:lpstr>
      <vt:lpstr>Produktsløseri</vt:lpstr>
      <vt:lpstr>EOL pga. afhængigheder</vt:lpstr>
      <vt:lpstr>Den savtakkede kvalitet</vt:lpstr>
      <vt:lpstr>Den savtakkede kvalitet</vt:lpstr>
      <vt:lpstr>Mode</vt:lpstr>
      <vt:lpstr>Tendenser i produktudvikling</vt:lpstr>
      <vt:lpstr>Mindre fysisk størrelse, nye materialer</vt:lpstr>
      <vt:lpstr>Affald som ressource</vt:lpstr>
      <vt:lpstr>Reduceret ejerskab</vt:lpstr>
      <vt:lpstr>Intet er mejslet i sten</vt:lpstr>
      <vt:lpstr>Så er det din tur</vt:lpstr>
      <vt:lpstr>Yderligere informationer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Planlagt forældelse</dc:title>
  <dc:creator>Arne Skov</dc:creator>
  <cp:lastModifiedBy>Arne Skov</cp:lastModifiedBy>
  <cp:revision>7</cp:revision>
  <dcterms:created xsi:type="dcterms:W3CDTF">2024-02-02T23:05:37Z</dcterms:created>
  <dcterms:modified xsi:type="dcterms:W3CDTF">2024-02-07T13:42:09Z</dcterms:modified>
</cp:coreProperties>
</file>