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3" autoAdjust="0"/>
    <p:restoredTop sz="94660"/>
  </p:normalViewPr>
  <p:slideViewPr>
    <p:cSldViewPr snapToGrid="0">
      <p:cViewPr varScale="1">
        <p:scale>
          <a:sx n="73" d="100"/>
          <a:sy n="73" d="100"/>
        </p:scale>
        <p:origin x="1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k 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177800" dist="38100" dir="2700000" algn="tl">
              <a:srgbClr val="000000">
                <a:alpha val="24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D96F53-4322-4563-A064-583622F2B4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1153698"/>
          </a:xfrm>
        </p:spPr>
        <p:txBody>
          <a:bodyPr/>
          <a:lstStyle/>
          <a:p>
            <a:r>
              <a:rPr lang="da-DK" dirty="0"/>
              <a:t>Retten til at reparere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34B2A6BA-52B9-4EF0-9AD6-968899E279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76424" y="2186609"/>
            <a:ext cx="8791575" cy="4244008"/>
          </a:xfrm>
        </p:spPr>
        <p:txBody>
          <a:bodyPr>
            <a:normAutofit fontScale="92500" lnSpcReduction="20000"/>
          </a:bodyPr>
          <a:lstStyle/>
          <a:p>
            <a:r>
              <a:rPr lang="da-DK" dirty="0">
                <a:solidFill>
                  <a:schemeClr val="tx1"/>
                </a:solidFill>
              </a:rPr>
              <a:t>Ejer man egentligt sit købte udstyr hvis man afskæres fra retten til at reparere det?</a:t>
            </a:r>
          </a:p>
          <a:p>
            <a:endParaRPr lang="da-DK" dirty="0">
              <a:solidFill>
                <a:schemeClr val="tx1"/>
              </a:solidFill>
            </a:endParaRPr>
          </a:p>
          <a:p>
            <a:endParaRPr lang="da-DK" dirty="0">
              <a:solidFill>
                <a:schemeClr val="tx1"/>
              </a:solidFill>
            </a:endParaRPr>
          </a:p>
          <a:p>
            <a:endParaRPr lang="da-DK" dirty="0">
              <a:solidFill>
                <a:schemeClr val="tx1"/>
              </a:solidFill>
            </a:endParaRPr>
          </a:p>
          <a:p>
            <a:endParaRPr lang="da-DK" dirty="0">
              <a:solidFill>
                <a:schemeClr val="tx1"/>
              </a:solidFill>
            </a:endParaRPr>
          </a:p>
          <a:p>
            <a:endParaRPr lang="da-DK" dirty="0">
              <a:solidFill>
                <a:schemeClr val="tx1"/>
              </a:solidFill>
            </a:endParaRPr>
          </a:p>
          <a:p>
            <a:endParaRPr lang="da-DK" dirty="0">
              <a:solidFill>
                <a:schemeClr val="tx1"/>
              </a:solidFill>
            </a:endParaRPr>
          </a:p>
          <a:p>
            <a:r>
              <a:rPr lang="da-DK" dirty="0">
                <a:solidFill>
                  <a:schemeClr val="tx1"/>
                </a:solidFill>
              </a:rPr>
              <a:t>Verdens befolkning kræver mere klimavenlige produktionsformer mens virksomheder stadig tillades at spænde ben, teknisk og juridisk, for reparationer, Og sågar benytte sig af planlagt forældelse.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888C62A-0F07-4FF2-8D1C-B69F81942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612" y="2911681"/>
            <a:ext cx="3533301" cy="198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51453B19-F6A5-481A-ABFF-25C85528430C}"/>
              </a:ext>
            </a:extLst>
          </p:cNvPr>
          <p:cNvSpPr txBox="1"/>
          <p:nvPr/>
        </p:nvSpPr>
        <p:spPr>
          <a:xfrm>
            <a:off x="2265267" y="3429000"/>
            <a:ext cx="4377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>
                <a:solidFill>
                  <a:schemeClr val="tx1"/>
                </a:solidFill>
              </a:rPr>
              <a:t>For 40-50 år siden var det en selvfølge at man skulle kunne reparere sit grej: Tag </a:t>
            </a:r>
            <a:r>
              <a:rPr lang="da-DK" sz="1400" dirty="0" err="1">
                <a:solidFill>
                  <a:schemeClr val="tx1"/>
                </a:solidFill>
              </a:rPr>
              <a:t>bagpladen</a:t>
            </a:r>
            <a:r>
              <a:rPr lang="da-DK" sz="1400" dirty="0">
                <a:solidFill>
                  <a:schemeClr val="tx1"/>
                </a:solidFill>
              </a:rPr>
              <a:t> af en gammel radio og du finder et elektrisk diagram og værdier/betegnelser på alt. Selv på en Apple-1 -&gt;</a:t>
            </a:r>
          </a:p>
        </p:txBody>
      </p:sp>
    </p:spTree>
    <p:extLst>
      <p:ext uri="{BB962C8B-B14F-4D97-AF65-F5344CB8AC3E}">
        <p14:creationId xmlns:p14="http://schemas.microsoft.com/office/powerpoint/2010/main" val="1059303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2E7E0C-A57C-4F74-A151-A402B4540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Tekniske reparationsbegrænsninger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11E0353-8927-432D-963C-47B3781BDB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630017"/>
            <a:ext cx="4641575" cy="4161184"/>
          </a:xfrm>
        </p:spPr>
        <p:txBody>
          <a:bodyPr>
            <a:normAutofit fontScale="92500" lnSpcReduction="20000"/>
          </a:bodyPr>
          <a:lstStyle/>
          <a:p>
            <a:r>
              <a:rPr lang="da-DK" dirty="0"/>
              <a:t>Apple har længe været dygtige m.h.t. at foretage tekniske begrænsninger i forhold til reparation; fra specielle skruer til diverse software </a:t>
            </a:r>
            <a:r>
              <a:rPr lang="da-DK" dirty="0" err="1"/>
              <a:t>lock</a:t>
            </a:r>
            <a:r>
              <a:rPr lang="da-DK" dirty="0"/>
              <a:t> komponenter.</a:t>
            </a:r>
          </a:p>
          <a:p>
            <a:r>
              <a:rPr lang="da-DK" dirty="0"/>
              <a:t>Men det griber mere og mere om sig, fx Tesla, John Deere. Det er kun nogle gange konsekvens af en teknologisk forbedring; ofte er det en kamp om forbrugerens pengepung. Og vi er ved at tabe kampen.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17C6BC55-2756-49B9-8195-D9CDDDD7CF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5060" y="1788837"/>
            <a:ext cx="5008079" cy="4643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472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D788E9-3B48-4000-B6F8-90DB67E01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USA er dygtige til at vise hvordan man ikke skal gøre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204CC5C-F0E2-4EFD-A724-F5730675F2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249487"/>
            <a:ext cx="4295292" cy="3541714"/>
          </a:xfrm>
        </p:spPr>
        <p:txBody>
          <a:bodyPr/>
          <a:lstStyle/>
          <a:p>
            <a:r>
              <a:rPr lang="da-DK" dirty="0"/>
              <a:t>Hvis du reparerer kan du være i gang med at bryde copyright bestemmelser og hvis du udvikler et software værktøj til at åbne en softwarelås må du ikke dele den med andre.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455D5B5B-99C0-49F9-AF75-B058078912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097088"/>
            <a:ext cx="3973168" cy="433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276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39075D-548C-4E9B-9008-1EF38516D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Right to </a:t>
            </a:r>
            <a:r>
              <a:rPr lang="da-DK" dirty="0" err="1"/>
              <a:t>repair</a:t>
            </a:r>
            <a:r>
              <a:rPr lang="da-DK" dirty="0"/>
              <a:t> </a:t>
            </a:r>
            <a:r>
              <a:rPr lang="da-DK" dirty="0" err="1"/>
              <a:t>initiative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E81959B-CA72-441E-ADCB-D343DBED1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Bedre for forbrugeren og bedre for miljøet</a:t>
            </a:r>
          </a:p>
          <a:p>
            <a:r>
              <a:rPr lang="da-DK" dirty="0"/>
              <a:t>Repair.org</a:t>
            </a:r>
          </a:p>
          <a:p>
            <a:r>
              <a:rPr lang="da-DK" dirty="0"/>
              <a:t>Repair.eu</a:t>
            </a:r>
          </a:p>
          <a:p>
            <a:pPr lvl="1"/>
            <a:r>
              <a:rPr lang="da-DK" dirty="0"/>
              <a:t>Design produkter til at holde og til at kunne repareres</a:t>
            </a:r>
          </a:p>
          <a:p>
            <a:pPr lvl="1"/>
            <a:r>
              <a:rPr lang="da-DK" dirty="0"/>
              <a:t>Uhindret adgang til oplysninger og reservedele til reparation</a:t>
            </a:r>
          </a:p>
          <a:p>
            <a:pPr lvl="1"/>
            <a:r>
              <a:rPr lang="da-DK" dirty="0"/>
              <a:t>Velinformerede forbrugere, fx en mærkningsordning</a:t>
            </a:r>
          </a:p>
          <a:p>
            <a:r>
              <a:rPr lang="da-DK" dirty="0"/>
              <a:t>EP beslutning om Right To </a:t>
            </a:r>
            <a:r>
              <a:rPr lang="da-DK" dirty="0" err="1"/>
              <a:t>Repair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60834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11B8F147-B1E3-4D51-8BBA-E13954EDA2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8880" y="0"/>
            <a:ext cx="53142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029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50D5A8-4571-45F9-949B-70A903F6F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Repaircafé</a:t>
            </a:r>
            <a:r>
              <a:rPr lang="da-DK" dirty="0"/>
              <a:t>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E31E29C-1A52-4DFC-9113-9A7EC342AF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6"/>
            <a:ext cx="9905999" cy="3989995"/>
          </a:xfrm>
        </p:spPr>
        <p:txBody>
          <a:bodyPr>
            <a:normAutofit lnSpcReduction="10000"/>
          </a:bodyPr>
          <a:lstStyle/>
          <a:p>
            <a:r>
              <a:rPr lang="da-DK" dirty="0"/>
              <a:t>Har eksisteret i Danmark siden 2013 – efter 5 år var der 6 caféer, nu er der tæt på 60 (plus enkelte udenfor organisationen)</a:t>
            </a:r>
          </a:p>
          <a:p>
            <a:r>
              <a:rPr lang="da-DK" dirty="0"/>
              <a:t>Tværpolitisk målsætning om at det er bedre at bevare end at smide væk.</a:t>
            </a:r>
          </a:p>
          <a:p>
            <a:r>
              <a:rPr lang="da-DK" dirty="0"/>
              <a:t>To hovedområder: Tøj og elektronik/håndværktøj/mekanik</a:t>
            </a:r>
          </a:p>
          <a:p>
            <a:r>
              <a:rPr lang="da-DK" dirty="0"/>
              <a:t>Frivilligt arbejde med en social dimension</a:t>
            </a:r>
          </a:p>
          <a:p>
            <a:r>
              <a:rPr lang="da-DK" dirty="0"/>
              <a:t>Genbrugspladserne spares for affald og forbrugernes pengepung belastes mindre.</a:t>
            </a:r>
          </a:p>
          <a:p>
            <a:r>
              <a:rPr lang="da-DK" dirty="0"/>
              <a:t>Støttes </a:t>
            </a:r>
            <a:r>
              <a:rPr lang="da-DK" dirty="0" err="1"/>
              <a:t>bl.a</a:t>
            </a:r>
            <a:r>
              <a:rPr lang="da-DK" dirty="0"/>
              <a:t> af LB-forsikring, nogle kommuner og diverse værktøjsfirmaer</a:t>
            </a:r>
          </a:p>
        </p:txBody>
      </p:sp>
    </p:spTree>
    <p:extLst>
      <p:ext uri="{BB962C8B-B14F-4D97-AF65-F5344CB8AC3E}">
        <p14:creationId xmlns:p14="http://schemas.microsoft.com/office/powerpoint/2010/main" val="2994355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93BDF4-556F-473A-A62C-E2E997FCB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200343"/>
          </a:xfrm>
        </p:spPr>
        <p:txBody>
          <a:bodyPr/>
          <a:lstStyle/>
          <a:p>
            <a:r>
              <a:rPr lang="da-DK" dirty="0" err="1"/>
              <a:t>Repaircafé</a:t>
            </a:r>
            <a:r>
              <a:rPr lang="da-DK" dirty="0"/>
              <a:t> </a:t>
            </a:r>
            <a:r>
              <a:rPr lang="da-DK" dirty="0" err="1"/>
              <a:t>danmark</a:t>
            </a:r>
            <a:endParaRPr lang="da-DK" dirty="0"/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92605F7B-9817-4FEF-8CB5-CE51DC2CD6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7278" y="1510319"/>
            <a:ext cx="8060635" cy="5036523"/>
          </a:xfrm>
        </p:spPr>
      </p:pic>
    </p:spTree>
    <p:extLst>
      <p:ext uri="{BB962C8B-B14F-4D97-AF65-F5344CB8AC3E}">
        <p14:creationId xmlns:p14="http://schemas.microsoft.com/office/powerpoint/2010/main" val="3908216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62CF99-321B-42F1-B481-8DF6C4E97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Repaircafé</a:t>
            </a:r>
            <a:r>
              <a:rPr lang="da-DK" dirty="0"/>
              <a:t> fordele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14DC66C-A1A1-499D-A8ED-E95659FEF6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759226"/>
            <a:ext cx="9905999" cy="4333461"/>
          </a:xfrm>
        </p:spPr>
        <p:txBody>
          <a:bodyPr>
            <a:normAutofit/>
          </a:bodyPr>
          <a:lstStyle/>
          <a:p>
            <a:r>
              <a:rPr lang="da-DK" dirty="0"/>
              <a:t>Støtte til oprettelse og drift af reparationscafé: vejledninger og mulighed for økonomisk støtte.</a:t>
            </a:r>
          </a:p>
          <a:p>
            <a:r>
              <a:rPr lang="da-DK" dirty="0"/>
              <a:t>Gensidig støtte hen ad vejen: så gør vi sådan når vi vasker vort tøj.</a:t>
            </a:r>
          </a:p>
          <a:p>
            <a:pPr lvl="1"/>
            <a:r>
              <a:rPr lang="da-DK" dirty="0"/>
              <a:t>Kursus i elektronikreparation (2 dage)</a:t>
            </a:r>
          </a:p>
          <a:p>
            <a:pPr lvl="1"/>
            <a:r>
              <a:rPr lang="da-DK" dirty="0"/>
              <a:t>Kursus i 3D print (2 dage)</a:t>
            </a:r>
          </a:p>
          <a:p>
            <a:r>
              <a:rPr lang="da-DK" dirty="0"/>
              <a:t>Sammen er vi stærkere:</a:t>
            </a:r>
          </a:p>
          <a:p>
            <a:pPr lvl="1"/>
            <a:r>
              <a:rPr lang="da-DK" dirty="0"/>
              <a:t>Vi bliver interessante for samarbejdspartnere: Økonomisk støtte, TÆNK</a:t>
            </a:r>
          </a:p>
          <a:p>
            <a:pPr lvl="1"/>
            <a:r>
              <a:rPr lang="da-DK" dirty="0"/>
              <a:t>Vi kan bedre lave og frembære politiske udspil</a:t>
            </a:r>
          </a:p>
          <a:p>
            <a:pPr lvl="1"/>
            <a:r>
              <a:rPr lang="da-DK" dirty="0"/>
              <a:t>Vidensdeling (</a:t>
            </a:r>
            <a:r>
              <a:rPr lang="da-DK" dirty="0" err="1"/>
              <a:t>midl</a:t>
            </a:r>
            <a:r>
              <a:rPr lang="da-DK" dirty="0"/>
              <a:t>. adr.: repairbooking.net/wiki)</a:t>
            </a:r>
          </a:p>
        </p:txBody>
      </p:sp>
    </p:spTree>
    <p:extLst>
      <p:ext uri="{BB962C8B-B14F-4D97-AF65-F5344CB8AC3E}">
        <p14:creationId xmlns:p14="http://schemas.microsoft.com/office/powerpoint/2010/main" val="41989672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894CD9-1565-42E3-9FED-CC5A4EEDE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Beslægtet med </a:t>
            </a:r>
            <a:r>
              <a:rPr lang="da-DK" dirty="0" err="1"/>
              <a:t>makerspace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4A39AF6-259F-4AE8-B3C8-492D4B7BD7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Lidt fælles værktøjer men en helt anden filosofi: </a:t>
            </a:r>
            <a:r>
              <a:rPr lang="da-DK" dirty="0" err="1"/>
              <a:t>Makerspace</a:t>
            </a:r>
            <a:r>
              <a:rPr lang="da-DK" dirty="0"/>
              <a:t> fremmer kreativitet, </a:t>
            </a:r>
            <a:r>
              <a:rPr lang="da-DK" dirty="0" err="1"/>
              <a:t>Repaircafé</a:t>
            </a:r>
            <a:r>
              <a:rPr lang="da-DK" dirty="0"/>
              <a:t> bruger nogen gange samme værktøjer, fx 3D print, men aldrig ”for sjov” – RC bruger ressourcer for at redde større ressourcer</a:t>
            </a:r>
          </a:p>
          <a:p>
            <a:r>
              <a:rPr lang="da-DK" dirty="0"/>
              <a:t>Lokale </a:t>
            </a:r>
            <a:r>
              <a:rPr lang="da-DK" dirty="0" err="1"/>
              <a:t>MakerSpaces</a:t>
            </a:r>
            <a:r>
              <a:rPr lang="da-DK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2239492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redsløb">
  <a:themeElements>
    <a:clrScheme name="Circuit">
      <a:dk1>
        <a:sysClr val="windowText" lastClr="000000"/>
      </a:dk1>
      <a:lt1>
        <a:sysClr val="window" lastClr="FFFFFF"/>
      </a:lt1>
      <a:dk2>
        <a:srgbClr val="2B5F27"/>
      </a:dk2>
      <a:lt2>
        <a:srgbClr val="D8FC68"/>
      </a:lt2>
      <a:accent1>
        <a:srgbClr val="DDC855"/>
      </a:accent1>
      <a:accent2>
        <a:srgbClr val="FCA03D"/>
      </a:accent2>
      <a:accent3>
        <a:srgbClr val="E36439"/>
      </a:accent3>
      <a:accent4>
        <a:srgbClr val="C2935B"/>
      </a:accent4>
      <a:accent5>
        <a:srgbClr val="88C25C"/>
      </a:accent5>
      <a:accent6>
        <a:srgbClr val="BFCC86"/>
      </a:accent6>
      <a:hlink>
        <a:srgbClr val="FFCE23"/>
      </a:hlink>
      <a:folHlink>
        <a:srgbClr val="FDEB86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97ECCC31-8429-4523-BE8D-8F09B7A4D4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TM04033919[[fn=Kredsløb]]</Template>
  <TotalTime>784</TotalTime>
  <Words>464</Words>
  <Application>Microsoft Office PowerPoint</Application>
  <PresentationFormat>Widescreen</PresentationFormat>
  <Paragraphs>43</Paragraphs>
  <Slides>9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9</vt:i4>
      </vt:variant>
    </vt:vector>
  </HeadingPairs>
  <TitlesOfParts>
    <vt:vector size="12" baseType="lpstr">
      <vt:lpstr>Arial</vt:lpstr>
      <vt:lpstr>Tw Cen MT</vt:lpstr>
      <vt:lpstr>Kredsløb</vt:lpstr>
      <vt:lpstr>Retten til at reparere</vt:lpstr>
      <vt:lpstr>Tekniske reparationsbegrænsninger</vt:lpstr>
      <vt:lpstr>USA er dygtige til at vise hvordan man ikke skal gøre</vt:lpstr>
      <vt:lpstr>Right to repair initiative</vt:lpstr>
      <vt:lpstr>PowerPoint-præsentation</vt:lpstr>
      <vt:lpstr>Repaircafé </vt:lpstr>
      <vt:lpstr>Repaircafé danmark</vt:lpstr>
      <vt:lpstr>Repaircafé fordele</vt:lpstr>
      <vt:lpstr>Beslægtet med makerspace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Retten til at reparere</dc:title>
  <dc:creator>Arne Skov</dc:creator>
  <cp:lastModifiedBy>Arne Skov</cp:lastModifiedBy>
  <cp:revision>7</cp:revision>
  <dcterms:created xsi:type="dcterms:W3CDTF">2021-11-08T16:48:19Z</dcterms:created>
  <dcterms:modified xsi:type="dcterms:W3CDTF">2021-11-11T09:25:28Z</dcterms:modified>
</cp:coreProperties>
</file>