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6"/>
  </p:notesMasterIdLst>
  <p:sldIdLst>
    <p:sldId id="256" r:id="rId3"/>
    <p:sldId id="257" r:id="rId4"/>
    <p:sldId id="258" r:id="rId5"/>
    <p:sldId id="260" r:id="rId6"/>
    <p:sldId id="262" r:id="rId7"/>
    <p:sldId id="291" r:id="rId8"/>
    <p:sldId id="285" r:id="rId9"/>
    <p:sldId id="290" r:id="rId10"/>
    <p:sldId id="263" r:id="rId11"/>
    <p:sldId id="264" r:id="rId12"/>
    <p:sldId id="265" r:id="rId13"/>
    <p:sldId id="292" r:id="rId14"/>
    <p:sldId id="266" r:id="rId15"/>
    <p:sldId id="267" r:id="rId16"/>
    <p:sldId id="273" r:id="rId17"/>
    <p:sldId id="275" r:id="rId18"/>
    <p:sldId id="277" r:id="rId19"/>
    <p:sldId id="281" r:id="rId20"/>
    <p:sldId id="286" r:id="rId21"/>
    <p:sldId id="278" r:id="rId22"/>
    <p:sldId id="287" r:id="rId23"/>
    <p:sldId id="288" r:id="rId24"/>
    <p:sldId id="289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8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n Hansen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–Jon Hansen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“Skriv et citat her”.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8057029" y="5047689"/>
            <a:ext cx="8269942" cy="1845610"/>
          </a:xfrm>
          <a:prstGeom prst="rect">
            <a:avLst/>
          </a:prstGeom>
        </p:spPr>
        <p:txBody>
          <a:bodyPr lIns="20170" tIns="20170" rIns="20170" bIns="20170" anchor="b"/>
          <a:lstStyle>
            <a:lvl1pPr>
              <a:defRPr sz="110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57029" y="6943725"/>
            <a:ext cx="8269942" cy="630331"/>
          </a:xfrm>
          <a:prstGeom prst="rect">
            <a:avLst/>
          </a:prstGeom>
        </p:spPr>
        <p:txBody>
          <a:bodyPr lIns="20170" tIns="20170" rIns="20170" bIns="20170"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611" y="9328897"/>
            <a:ext cx="363735" cy="375137"/>
          </a:xfrm>
          <a:prstGeom prst="rect">
            <a:avLst/>
          </a:prstGeom>
        </p:spPr>
        <p:txBody>
          <a:bodyPr lIns="20170" tIns="20170" rIns="20170" bIns="2017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62657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1434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2696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9594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5878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1757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81560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92717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9255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n Hansen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–Jon Hansen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“Skriv et citat her”.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29105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43806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87973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4397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385733" y="3440378"/>
            <a:ext cx="15612533" cy="3484261"/>
          </a:xfrm>
          <a:prstGeom prst="rect">
            <a:avLst/>
          </a:prstGeom>
        </p:spPr>
        <p:txBody>
          <a:bodyPr lIns="38079" tIns="38079" rIns="38079" bIns="38079" anchor="b"/>
          <a:lstStyle>
            <a:lvl1pPr>
              <a:defRPr sz="106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5733" y="7019837"/>
            <a:ext cx="15612533" cy="1189981"/>
          </a:xfrm>
          <a:prstGeom prst="rect">
            <a:avLst/>
          </a:prstGeom>
        </p:spPr>
        <p:txBody>
          <a:bodyPr lIns="38079" tIns="38079" rIns="38079" bIns="38079"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7464" y="11522720"/>
            <a:ext cx="399552" cy="410955"/>
          </a:xfrm>
          <a:prstGeom prst="rect">
            <a:avLst/>
          </a:prstGeom>
        </p:spPr>
        <p:txBody>
          <a:bodyPr lIns="38079" tIns="38079" rIns="38079" bIns="38079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477838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8057029" y="5047689"/>
            <a:ext cx="8269942" cy="1845610"/>
          </a:xfrm>
          <a:prstGeom prst="rect">
            <a:avLst/>
          </a:prstGeom>
        </p:spPr>
        <p:txBody>
          <a:bodyPr lIns="20170" tIns="20170" rIns="20170" bIns="20170" anchor="b"/>
          <a:lstStyle>
            <a:lvl1pPr>
              <a:defRPr sz="110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57029" y="6943725"/>
            <a:ext cx="8269942" cy="630331"/>
          </a:xfrm>
          <a:prstGeom prst="rect">
            <a:avLst/>
          </a:prstGeom>
        </p:spPr>
        <p:txBody>
          <a:bodyPr lIns="20170" tIns="20170" rIns="20170" bIns="20170"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611" y="9328897"/>
            <a:ext cx="363735" cy="375137"/>
          </a:xfrm>
          <a:prstGeom prst="rect">
            <a:avLst/>
          </a:prstGeom>
        </p:spPr>
        <p:txBody>
          <a:bodyPr lIns="20170" tIns="20170" rIns="20170" bIns="2017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5452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049806" y="5044527"/>
            <a:ext cx="8284388" cy="1848834"/>
          </a:xfrm>
          <a:prstGeom prst="rect">
            <a:avLst/>
          </a:prstGeom>
        </p:spPr>
        <p:txBody>
          <a:bodyPr lIns="20205" tIns="20205" rIns="20205" bIns="20205" anchor="b"/>
          <a:lstStyle>
            <a:lvl1pPr>
              <a:defRPr sz="110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49806" y="6943874"/>
            <a:ext cx="8284388" cy="631433"/>
          </a:xfrm>
          <a:prstGeom prst="rect">
            <a:avLst/>
          </a:prstGeom>
        </p:spPr>
        <p:txBody>
          <a:bodyPr lIns="20205" tIns="20205" rIns="20205" bIns="20205"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571" y="9333213"/>
            <a:ext cx="363806" cy="375208"/>
          </a:xfrm>
          <a:prstGeom prst="rect">
            <a:avLst/>
          </a:prstGeom>
        </p:spPr>
        <p:txBody>
          <a:bodyPr lIns="20205" tIns="20205" rIns="20205" bIns="20205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72742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0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epaircafedanmark.d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pair Cafe Danmark"/>
          <p:cNvSpPr txBox="1">
            <a:spLocks noGrp="1"/>
          </p:cNvSpPr>
          <p:nvPr>
            <p:ph type="title"/>
          </p:nvPr>
        </p:nvSpPr>
        <p:spPr>
          <a:xfrm>
            <a:off x="3976689" y="506325"/>
            <a:ext cx="16430624" cy="2144893"/>
          </a:xfrm>
          <a:prstGeom prst="rect">
            <a:avLst/>
          </a:prstGeom>
        </p:spPr>
        <p:txBody>
          <a:bodyPr/>
          <a:lstStyle>
            <a:lvl1pPr>
              <a:defRPr sz="1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Repair Cafe Danmark</a:t>
            </a:r>
          </a:p>
        </p:txBody>
      </p:sp>
      <p:sp>
        <p:nvSpPr>
          <p:cNvPr id="156" name="Arlette Bentzen…"/>
          <p:cNvSpPr txBox="1">
            <a:spLocks noGrp="1"/>
          </p:cNvSpPr>
          <p:nvPr>
            <p:ph type="body" sz="quarter" idx="1"/>
          </p:nvPr>
        </p:nvSpPr>
        <p:spPr>
          <a:xfrm>
            <a:off x="794675" y="2388315"/>
            <a:ext cx="22794650" cy="2368135"/>
          </a:xfrm>
          <a:prstGeom prst="rect">
            <a:avLst/>
          </a:prstGeom>
        </p:spPr>
        <p:txBody>
          <a:bodyPr/>
          <a:lstStyle/>
          <a:p>
            <a:pPr>
              <a:defRPr sz="6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dirty="0"/>
              <a:t>Christen Monberg</a:t>
            </a:r>
            <a:endParaRPr dirty="0"/>
          </a:p>
          <a:p>
            <a:pPr>
              <a:defRPr sz="65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Frivilling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bestyrelsesmedlem</a:t>
            </a:r>
            <a:r>
              <a:rPr dirty="0"/>
              <a:t> </a:t>
            </a:r>
          </a:p>
        </p:txBody>
      </p:sp>
      <p:sp>
        <p:nvSpPr>
          <p:cNvPr id="157" name="www.repaircafedanmark.dk">
            <a:hlinkClick r:id="" action="ppaction://hlinkshowjump?jump=nextslide"/>
          </p:cNvPr>
          <p:cNvSpPr txBox="1"/>
          <p:nvPr/>
        </p:nvSpPr>
        <p:spPr>
          <a:xfrm>
            <a:off x="7449248" y="12062760"/>
            <a:ext cx="9485504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sz="6000" b="0" u="sng">
                <a:latin typeface="Helvetica Light"/>
                <a:ea typeface="Helvetica Light"/>
                <a:cs typeface="Helvetica Light"/>
                <a:sym typeface="Helvetica Light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www.repaircafedanmark.dk</a:t>
            </a:r>
          </a:p>
        </p:txBody>
      </p:sp>
      <p:pic>
        <p:nvPicPr>
          <p:cNvPr id="158" name="computer-repair_2000x1200jpg.jpg" descr="computer-repair_2000x1200jp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3" b="4595"/>
          <a:stretch>
            <a:fillRect/>
          </a:stretch>
        </p:blipFill>
        <p:spPr>
          <a:xfrm>
            <a:off x="5464373" y="4770437"/>
            <a:ext cx="13455392" cy="7059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Repaircafe_logo_Danmark 320x320.png" descr="Repaircafe_logo_Danmark 320x3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0584" y="8539367"/>
            <a:ext cx="44450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1934234_1287375984611640_9126846388399049611_n.jpg" descr="1934234_1287375984611640_912684638839904961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84" y="572037"/>
            <a:ext cx="17120106" cy="1284008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onationer/sponsorer til værktøj"/>
          <p:cNvSpPr txBox="1">
            <a:spLocks noGrp="1"/>
          </p:cNvSpPr>
          <p:nvPr>
            <p:ph type="body" sz="quarter" idx="1"/>
          </p:nvPr>
        </p:nvSpPr>
        <p:spPr>
          <a:xfrm>
            <a:off x="3404011" y="11644459"/>
            <a:ext cx="17575978" cy="24418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>
                <a:solidFill>
                  <a:srgbClr val="FFFFFF"/>
                </a:solidFill>
                <a:effectLst>
                  <a:outerShdw blurRad="12700" dist="50800" rotWithShape="0">
                    <a:srgbClr val="5B6D22"/>
                  </a:outerShdw>
                </a:effectLst>
                <a:latin typeface="Handwriting - Dakota"/>
                <a:ea typeface="Handwriting - Dakota"/>
                <a:cs typeface="Handwriting - Dakota"/>
                <a:sym typeface="Handwriting - Dakota"/>
              </a:defRPr>
            </a:lvl1pPr>
          </a:lstStyle>
          <a:p>
            <a:r>
              <a:t>Donationer/sponsorer til værktøj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old-tools.jpg" descr="old-to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906" y="297130"/>
            <a:ext cx="15542045" cy="1040889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Nørrebro lokaludvalg puljer"/>
          <p:cNvSpPr txBox="1">
            <a:spLocks noGrp="1"/>
          </p:cNvSpPr>
          <p:nvPr>
            <p:ph type="body" sz="half" idx="1"/>
          </p:nvPr>
        </p:nvSpPr>
        <p:spPr>
          <a:xfrm>
            <a:off x="1721486" y="10706022"/>
            <a:ext cx="20941028" cy="14210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>
                <a:effectLst>
                  <a:outerShdw blurRad="12700" dist="50800" rotWithShape="0">
                    <a:srgbClr val="5B6D22"/>
                  </a:outerShdw>
                </a:effectLst>
                <a:latin typeface="Handwriting - Dakota"/>
                <a:ea typeface="Handwriting - Dakota"/>
                <a:cs typeface="Handwriting - Dakota"/>
                <a:sym typeface="Handwriting - Dakota"/>
              </a:defRPr>
            </a:lvl1pPr>
          </a:lstStyle>
          <a:p>
            <a:r>
              <a:rPr lang="da-DK" dirty="0" err="1"/>
              <a:t>Kommun</a:t>
            </a:r>
            <a:r>
              <a:rPr dirty="0"/>
              <a:t>al</a:t>
            </a:r>
            <a:r>
              <a:rPr lang="da-DK" dirty="0"/>
              <a:t>e</a:t>
            </a:r>
            <a:r>
              <a:rPr dirty="0"/>
              <a:t> </a:t>
            </a:r>
            <a:r>
              <a:rPr dirty="0" err="1"/>
              <a:t>puljer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A2E2-6E67-4EF3-BA37-4F7C953C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37" y="5193791"/>
            <a:ext cx="14716126" cy="2665106"/>
          </a:xfrm>
        </p:spPr>
        <p:txBody>
          <a:bodyPr>
            <a:noAutofit/>
          </a:bodyPr>
          <a:lstStyle/>
          <a:p>
            <a:r>
              <a:rPr lang="da-DK" sz="15700" b="1" dirty="0"/>
              <a:t>LB Forsikring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DC4EC-A63D-477F-A527-FD18B7DA066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33937" y="8019535"/>
            <a:ext cx="14716126" cy="4003589"/>
          </a:xfrm>
        </p:spPr>
        <p:txBody>
          <a:bodyPr>
            <a:normAutofit/>
          </a:bodyPr>
          <a:lstStyle/>
          <a:p>
            <a:r>
              <a:rPr lang="da-DK" sz="5400" dirty="0"/>
              <a:t>3- årigt Sponsorat 2018 – 2022</a:t>
            </a:r>
          </a:p>
          <a:p>
            <a:r>
              <a:rPr lang="da-DK" sz="5400" dirty="0"/>
              <a:t>Starthjælp – værktøj</a:t>
            </a:r>
          </a:p>
          <a:p>
            <a:r>
              <a:rPr lang="da-DK" sz="5400" dirty="0"/>
              <a:t>Arrangementer</a:t>
            </a:r>
          </a:p>
          <a:p>
            <a:r>
              <a:rPr lang="da-DK" sz="5400" dirty="0"/>
              <a:t>Sekretariat og drift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B7EF968-DDED-483E-92E5-578B3BE04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6721" y="2006726"/>
            <a:ext cx="7127891" cy="28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92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Vi registrerer alle reparationer"/>
          <p:cNvSpPr txBox="1">
            <a:spLocks noGrp="1"/>
          </p:cNvSpPr>
          <p:nvPr>
            <p:ph type="body" sz="half" idx="1"/>
          </p:nvPr>
        </p:nvSpPr>
        <p:spPr>
          <a:xfrm>
            <a:off x="1260350" y="768955"/>
            <a:ext cx="19275300" cy="373610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Vi registrerer alle reparationer</a:t>
            </a:r>
          </a:p>
        </p:txBody>
      </p:sp>
      <p:sp>
        <p:nvSpPr>
          <p:cNvPr id="193" name="Vi arbejder på at alle Repair Cafeer i Danmark vejer de ting der bliver repareret, så vi på landsplan kan melde ud hvor mand tons affald vi sparer klimaet for.…"/>
          <p:cNvSpPr txBox="1"/>
          <p:nvPr/>
        </p:nvSpPr>
        <p:spPr>
          <a:xfrm>
            <a:off x="1591355" y="4675992"/>
            <a:ext cx="21201290" cy="8557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 defTabSz="828039"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Vi arbejder på at alle Repair Cafeer i Danmark vejer de ting der bliver repareret, så vi på landsplan kan melde ud hvor mand tons affald vi sparer klimaet for. </a:t>
            </a:r>
          </a:p>
          <a:p>
            <a:pPr defTabSz="828039"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828039"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Indtil videre har vi opgørelser på hvor mange af de ting der kommer ind der rent faktisk bliver repareret. Vi har en flot succesrate på 80-90%.</a:t>
            </a:r>
          </a:p>
        </p:txBody>
      </p:sp>
      <p:pic>
        <p:nvPicPr>
          <p:cNvPr id="194" name="Repaircafe_logo_Danmark 320x320.png" descr="Repaircafe_logo_Danmark 320x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294" y="600177"/>
            <a:ext cx="31750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50/50"/>
          <p:cNvSpPr txBox="1">
            <a:spLocks noGrp="1"/>
          </p:cNvSpPr>
          <p:nvPr>
            <p:ph type="title"/>
          </p:nvPr>
        </p:nvSpPr>
        <p:spPr>
          <a:xfrm>
            <a:off x="3976688" y="3103903"/>
            <a:ext cx="16430625" cy="777878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2000" b="1" spc="2100">
                <a:solidFill>
                  <a:srgbClr val="B3131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a-DK" dirty="0"/>
              <a:t>5</a:t>
            </a:r>
            <a:r>
              <a:rPr dirty="0"/>
              <a:t>0/</a:t>
            </a:r>
            <a:r>
              <a:rPr lang="da-DK" dirty="0"/>
              <a:t>5</a:t>
            </a:r>
            <a:r>
              <a:rPr dirty="0"/>
              <a:t>0</a:t>
            </a:r>
          </a:p>
        </p:txBody>
      </p:sp>
      <p:sp>
        <p:nvSpPr>
          <p:cNvPr id="197" name="tøj / elektonik"/>
          <p:cNvSpPr txBox="1">
            <a:spLocks noGrp="1"/>
          </p:cNvSpPr>
          <p:nvPr>
            <p:ph type="body" sz="quarter" idx="1"/>
          </p:nvPr>
        </p:nvSpPr>
        <p:spPr>
          <a:xfrm>
            <a:off x="5243214" y="9744474"/>
            <a:ext cx="13897572" cy="2214192"/>
          </a:xfrm>
          <a:prstGeom prst="rect">
            <a:avLst/>
          </a:prstGeom>
        </p:spPr>
        <p:txBody>
          <a:bodyPr anchor="ctr"/>
          <a:lstStyle>
            <a:lvl1pPr>
              <a:defRPr sz="1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tøj / elektonik</a:t>
            </a:r>
          </a:p>
        </p:txBody>
      </p:sp>
      <p:sp>
        <p:nvSpPr>
          <p:cNvPr id="198" name="Tæt på"/>
          <p:cNvSpPr txBox="1"/>
          <p:nvPr/>
        </p:nvSpPr>
        <p:spPr>
          <a:xfrm>
            <a:off x="5243214" y="2088756"/>
            <a:ext cx="13897572" cy="2214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821531">
              <a:defRPr sz="11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Tæt på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Verdensmål.png" descr="Verdensmå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88"/>
          <a:stretch>
            <a:fillRect/>
          </a:stretch>
        </p:blipFill>
        <p:spPr>
          <a:xfrm>
            <a:off x="-1" y="881062"/>
            <a:ext cx="24384001" cy="11981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340"/>
                </a:lnTo>
                <a:lnTo>
                  <a:pt x="0" y="6680"/>
                </a:lnTo>
                <a:lnTo>
                  <a:pt x="1645" y="6680"/>
                </a:lnTo>
                <a:lnTo>
                  <a:pt x="3289" y="6680"/>
                </a:lnTo>
                <a:lnTo>
                  <a:pt x="3289" y="3340"/>
                </a:lnTo>
                <a:lnTo>
                  <a:pt x="3289" y="0"/>
                </a:lnTo>
                <a:lnTo>
                  <a:pt x="1645" y="0"/>
                </a:lnTo>
                <a:lnTo>
                  <a:pt x="0" y="0"/>
                </a:lnTo>
                <a:close/>
                <a:moveTo>
                  <a:pt x="3673" y="0"/>
                </a:moveTo>
                <a:lnTo>
                  <a:pt x="3673" y="3340"/>
                </a:lnTo>
                <a:lnTo>
                  <a:pt x="3673" y="6680"/>
                </a:lnTo>
                <a:lnTo>
                  <a:pt x="5318" y="6680"/>
                </a:lnTo>
                <a:lnTo>
                  <a:pt x="6962" y="6680"/>
                </a:lnTo>
                <a:lnTo>
                  <a:pt x="6962" y="3340"/>
                </a:lnTo>
                <a:lnTo>
                  <a:pt x="6962" y="0"/>
                </a:lnTo>
                <a:lnTo>
                  <a:pt x="5318" y="0"/>
                </a:lnTo>
                <a:lnTo>
                  <a:pt x="3673" y="0"/>
                </a:lnTo>
                <a:close/>
                <a:moveTo>
                  <a:pt x="7346" y="0"/>
                </a:moveTo>
                <a:lnTo>
                  <a:pt x="7346" y="3340"/>
                </a:lnTo>
                <a:lnTo>
                  <a:pt x="7346" y="6680"/>
                </a:lnTo>
                <a:lnTo>
                  <a:pt x="8991" y="6680"/>
                </a:lnTo>
                <a:lnTo>
                  <a:pt x="10635" y="6680"/>
                </a:lnTo>
                <a:lnTo>
                  <a:pt x="10635" y="3340"/>
                </a:lnTo>
                <a:lnTo>
                  <a:pt x="10635" y="0"/>
                </a:lnTo>
                <a:lnTo>
                  <a:pt x="8991" y="0"/>
                </a:lnTo>
                <a:lnTo>
                  <a:pt x="7346" y="0"/>
                </a:lnTo>
                <a:close/>
                <a:moveTo>
                  <a:pt x="10992" y="0"/>
                </a:moveTo>
                <a:lnTo>
                  <a:pt x="10992" y="3340"/>
                </a:lnTo>
                <a:lnTo>
                  <a:pt x="10992" y="6680"/>
                </a:lnTo>
                <a:lnTo>
                  <a:pt x="12637" y="6680"/>
                </a:lnTo>
                <a:lnTo>
                  <a:pt x="14281" y="6680"/>
                </a:lnTo>
                <a:lnTo>
                  <a:pt x="14281" y="3340"/>
                </a:lnTo>
                <a:lnTo>
                  <a:pt x="14281" y="0"/>
                </a:lnTo>
                <a:lnTo>
                  <a:pt x="12637" y="0"/>
                </a:lnTo>
                <a:lnTo>
                  <a:pt x="10992" y="0"/>
                </a:lnTo>
                <a:close/>
                <a:moveTo>
                  <a:pt x="14638" y="0"/>
                </a:moveTo>
                <a:lnTo>
                  <a:pt x="14638" y="3340"/>
                </a:lnTo>
                <a:lnTo>
                  <a:pt x="14638" y="6680"/>
                </a:lnTo>
                <a:lnTo>
                  <a:pt x="16282" y="6680"/>
                </a:lnTo>
                <a:lnTo>
                  <a:pt x="17927" y="6680"/>
                </a:lnTo>
                <a:lnTo>
                  <a:pt x="17927" y="3340"/>
                </a:lnTo>
                <a:lnTo>
                  <a:pt x="17927" y="0"/>
                </a:lnTo>
                <a:lnTo>
                  <a:pt x="16282" y="0"/>
                </a:lnTo>
                <a:lnTo>
                  <a:pt x="14638" y="0"/>
                </a:lnTo>
                <a:close/>
                <a:moveTo>
                  <a:pt x="18311" y="0"/>
                </a:moveTo>
                <a:lnTo>
                  <a:pt x="18311" y="3340"/>
                </a:lnTo>
                <a:lnTo>
                  <a:pt x="18311" y="6680"/>
                </a:lnTo>
                <a:lnTo>
                  <a:pt x="19955" y="6680"/>
                </a:lnTo>
                <a:lnTo>
                  <a:pt x="21600" y="6680"/>
                </a:lnTo>
                <a:lnTo>
                  <a:pt x="21600" y="3340"/>
                </a:lnTo>
                <a:lnTo>
                  <a:pt x="21600" y="0"/>
                </a:lnTo>
                <a:lnTo>
                  <a:pt x="19955" y="0"/>
                </a:lnTo>
                <a:lnTo>
                  <a:pt x="18311" y="0"/>
                </a:lnTo>
                <a:close/>
                <a:moveTo>
                  <a:pt x="0" y="7404"/>
                </a:moveTo>
                <a:lnTo>
                  <a:pt x="0" y="10744"/>
                </a:lnTo>
                <a:lnTo>
                  <a:pt x="0" y="14085"/>
                </a:lnTo>
                <a:lnTo>
                  <a:pt x="1658" y="14085"/>
                </a:lnTo>
                <a:lnTo>
                  <a:pt x="3317" y="14085"/>
                </a:lnTo>
                <a:lnTo>
                  <a:pt x="3317" y="10744"/>
                </a:lnTo>
                <a:lnTo>
                  <a:pt x="3317" y="7404"/>
                </a:lnTo>
                <a:lnTo>
                  <a:pt x="1658" y="7404"/>
                </a:lnTo>
                <a:lnTo>
                  <a:pt x="0" y="7404"/>
                </a:lnTo>
                <a:close/>
                <a:moveTo>
                  <a:pt x="3673" y="7404"/>
                </a:moveTo>
                <a:lnTo>
                  <a:pt x="3673" y="10744"/>
                </a:lnTo>
                <a:lnTo>
                  <a:pt x="3673" y="14085"/>
                </a:lnTo>
                <a:lnTo>
                  <a:pt x="5318" y="14085"/>
                </a:lnTo>
                <a:lnTo>
                  <a:pt x="6962" y="14085"/>
                </a:lnTo>
                <a:lnTo>
                  <a:pt x="6962" y="10744"/>
                </a:lnTo>
                <a:lnTo>
                  <a:pt x="6962" y="7404"/>
                </a:lnTo>
                <a:lnTo>
                  <a:pt x="5318" y="7404"/>
                </a:lnTo>
                <a:lnTo>
                  <a:pt x="3673" y="7404"/>
                </a:lnTo>
                <a:close/>
                <a:moveTo>
                  <a:pt x="7346" y="7404"/>
                </a:moveTo>
                <a:lnTo>
                  <a:pt x="7346" y="10744"/>
                </a:lnTo>
                <a:lnTo>
                  <a:pt x="7346" y="14085"/>
                </a:lnTo>
                <a:lnTo>
                  <a:pt x="8991" y="14085"/>
                </a:lnTo>
                <a:lnTo>
                  <a:pt x="10635" y="14085"/>
                </a:lnTo>
                <a:lnTo>
                  <a:pt x="10635" y="10744"/>
                </a:lnTo>
                <a:lnTo>
                  <a:pt x="10635" y="7404"/>
                </a:lnTo>
                <a:lnTo>
                  <a:pt x="8991" y="7404"/>
                </a:lnTo>
                <a:lnTo>
                  <a:pt x="7346" y="7404"/>
                </a:lnTo>
                <a:close/>
                <a:moveTo>
                  <a:pt x="10992" y="7404"/>
                </a:moveTo>
                <a:lnTo>
                  <a:pt x="10992" y="10744"/>
                </a:lnTo>
                <a:lnTo>
                  <a:pt x="10992" y="14085"/>
                </a:lnTo>
                <a:lnTo>
                  <a:pt x="12637" y="14085"/>
                </a:lnTo>
                <a:lnTo>
                  <a:pt x="14281" y="14085"/>
                </a:lnTo>
                <a:lnTo>
                  <a:pt x="14281" y="10744"/>
                </a:lnTo>
                <a:lnTo>
                  <a:pt x="14281" y="7404"/>
                </a:lnTo>
                <a:lnTo>
                  <a:pt x="12637" y="7404"/>
                </a:lnTo>
                <a:lnTo>
                  <a:pt x="10992" y="7404"/>
                </a:lnTo>
                <a:close/>
                <a:moveTo>
                  <a:pt x="14638" y="7404"/>
                </a:moveTo>
                <a:lnTo>
                  <a:pt x="14638" y="10744"/>
                </a:lnTo>
                <a:lnTo>
                  <a:pt x="14638" y="14085"/>
                </a:lnTo>
                <a:lnTo>
                  <a:pt x="16282" y="14085"/>
                </a:lnTo>
                <a:lnTo>
                  <a:pt x="17927" y="14085"/>
                </a:lnTo>
                <a:lnTo>
                  <a:pt x="17927" y="10744"/>
                </a:lnTo>
                <a:lnTo>
                  <a:pt x="17927" y="7404"/>
                </a:lnTo>
                <a:lnTo>
                  <a:pt x="16282" y="7404"/>
                </a:lnTo>
                <a:lnTo>
                  <a:pt x="14638" y="7404"/>
                </a:lnTo>
                <a:close/>
                <a:moveTo>
                  <a:pt x="18311" y="7404"/>
                </a:moveTo>
                <a:lnTo>
                  <a:pt x="18311" y="10744"/>
                </a:lnTo>
                <a:lnTo>
                  <a:pt x="18311" y="14085"/>
                </a:lnTo>
                <a:lnTo>
                  <a:pt x="19955" y="14085"/>
                </a:lnTo>
                <a:lnTo>
                  <a:pt x="21600" y="14085"/>
                </a:lnTo>
                <a:lnTo>
                  <a:pt x="21600" y="10744"/>
                </a:lnTo>
                <a:lnTo>
                  <a:pt x="21600" y="7404"/>
                </a:lnTo>
                <a:lnTo>
                  <a:pt x="19955" y="7404"/>
                </a:lnTo>
                <a:lnTo>
                  <a:pt x="18311" y="7404"/>
                </a:lnTo>
                <a:close/>
                <a:moveTo>
                  <a:pt x="0" y="14864"/>
                </a:moveTo>
                <a:lnTo>
                  <a:pt x="0" y="18232"/>
                </a:lnTo>
                <a:lnTo>
                  <a:pt x="0" y="21600"/>
                </a:lnTo>
                <a:lnTo>
                  <a:pt x="1658" y="21600"/>
                </a:lnTo>
                <a:lnTo>
                  <a:pt x="3317" y="21600"/>
                </a:lnTo>
                <a:lnTo>
                  <a:pt x="3317" y="18232"/>
                </a:lnTo>
                <a:lnTo>
                  <a:pt x="3317" y="14864"/>
                </a:lnTo>
                <a:lnTo>
                  <a:pt x="1658" y="14864"/>
                </a:lnTo>
                <a:lnTo>
                  <a:pt x="0" y="14864"/>
                </a:lnTo>
                <a:close/>
                <a:moveTo>
                  <a:pt x="3673" y="14864"/>
                </a:moveTo>
                <a:lnTo>
                  <a:pt x="3673" y="18232"/>
                </a:lnTo>
                <a:lnTo>
                  <a:pt x="3673" y="21600"/>
                </a:lnTo>
                <a:lnTo>
                  <a:pt x="6962" y="21600"/>
                </a:lnTo>
                <a:lnTo>
                  <a:pt x="6962" y="18232"/>
                </a:lnTo>
                <a:lnTo>
                  <a:pt x="6962" y="14864"/>
                </a:lnTo>
                <a:lnTo>
                  <a:pt x="5318" y="14864"/>
                </a:lnTo>
                <a:lnTo>
                  <a:pt x="3673" y="14864"/>
                </a:lnTo>
                <a:close/>
                <a:moveTo>
                  <a:pt x="7346" y="14864"/>
                </a:moveTo>
                <a:lnTo>
                  <a:pt x="7346" y="18232"/>
                </a:lnTo>
                <a:lnTo>
                  <a:pt x="7346" y="21600"/>
                </a:lnTo>
                <a:lnTo>
                  <a:pt x="10635" y="21600"/>
                </a:lnTo>
                <a:lnTo>
                  <a:pt x="10635" y="18232"/>
                </a:lnTo>
                <a:lnTo>
                  <a:pt x="10635" y="14864"/>
                </a:lnTo>
                <a:lnTo>
                  <a:pt x="8991" y="14864"/>
                </a:lnTo>
                <a:lnTo>
                  <a:pt x="7346" y="14864"/>
                </a:lnTo>
                <a:close/>
                <a:moveTo>
                  <a:pt x="10992" y="14864"/>
                </a:moveTo>
                <a:lnTo>
                  <a:pt x="10992" y="18232"/>
                </a:lnTo>
                <a:lnTo>
                  <a:pt x="10992" y="21600"/>
                </a:lnTo>
                <a:lnTo>
                  <a:pt x="14281" y="21600"/>
                </a:lnTo>
                <a:lnTo>
                  <a:pt x="14281" y="18232"/>
                </a:lnTo>
                <a:lnTo>
                  <a:pt x="14281" y="14864"/>
                </a:lnTo>
                <a:lnTo>
                  <a:pt x="12637" y="14864"/>
                </a:lnTo>
                <a:lnTo>
                  <a:pt x="10992" y="14864"/>
                </a:lnTo>
                <a:close/>
                <a:moveTo>
                  <a:pt x="14638" y="14864"/>
                </a:moveTo>
                <a:lnTo>
                  <a:pt x="14638" y="18232"/>
                </a:lnTo>
                <a:lnTo>
                  <a:pt x="14638" y="21600"/>
                </a:lnTo>
                <a:lnTo>
                  <a:pt x="17927" y="21600"/>
                </a:lnTo>
                <a:lnTo>
                  <a:pt x="17927" y="18232"/>
                </a:lnTo>
                <a:lnTo>
                  <a:pt x="17927" y="14864"/>
                </a:lnTo>
                <a:lnTo>
                  <a:pt x="16282" y="14864"/>
                </a:lnTo>
                <a:lnTo>
                  <a:pt x="14638" y="14864"/>
                </a:lnTo>
                <a:close/>
                <a:moveTo>
                  <a:pt x="18311" y="14864"/>
                </a:moveTo>
                <a:lnTo>
                  <a:pt x="18311" y="18232"/>
                </a:lnTo>
                <a:lnTo>
                  <a:pt x="18311" y="21600"/>
                </a:lnTo>
                <a:lnTo>
                  <a:pt x="21600" y="21600"/>
                </a:lnTo>
                <a:lnTo>
                  <a:pt x="21600" y="18232"/>
                </a:lnTo>
                <a:lnTo>
                  <a:pt x="21600" y="14864"/>
                </a:lnTo>
                <a:lnTo>
                  <a:pt x="19955" y="14864"/>
                </a:lnTo>
                <a:lnTo>
                  <a:pt x="18311" y="14864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4" name="Oval"/>
          <p:cNvSpPr/>
          <p:nvPr/>
        </p:nvSpPr>
        <p:spPr>
          <a:xfrm>
            <a:off x="-632002" y="8586233"/>
            <a:ext cx="4935380" cy="4740724"/>
          </a:xfrm>
          <a:prstGeom prst="ellipse">
            <a:avLst/>
          </a:prstGeom>
          <a:ln w="190500">
            <a:solidFill>
              <a:srgbClr val="B3131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5" name="Oval"/>
          <p:cNvSpPr/>
          <p:nvPr/>
        </p:nvSpPr>
        <p:spPr>
          <a:xfrm>
            <a:off x="20166076" y="4487638"/>
            <a:ext cx="4935380" cy="4740724"/>
          </a:xfrm>
          <a:prstGeom prst="ellipse">
            <a:avLst/>
          </a:prstGeom>
          <a:ln w="190500">
            <a:solidFill>
              <a:srgbClr val="B3131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Oval"/>
          <p:cNvSpPr/>
          <p:nvPr/>
        </p:nvSpPr>
        <p:spPr>
          <a:xfrm>
            <a:off x="15973936" y="4501529"/>
            <a:ext cx="4935380" cy="4740724"/>
          </a:xfrm>
          <a:prstGeom prst="ellipse">
            <a:avLst/>
          </a:prstGeom>
          <a:ln w="190500">
            <a:solidFill>
              <a:srgbClr val="B3131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"/>
          <p:cNvSpPr/>
          <p:nvPr/>
        </p:nvSpPr>
        <p:spPr>
          <a:xfrm>
            <a:off x="4198796" y="8954729"/>
            <a:ext cx="17763167" cy="3735125"/>
          </a:xfrm>
          <a:prstGeom prst="roundRect">
            <a:avLst>
              <a:gd name="adj" fmla="val 13545"/>
            </a:avLst>
          </a:prstGeom>
          <a:solidFill>
            <a:srgbClr val="2E537A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3" name="af verdens e-skrot…"/>
          <p:cNvSpPr txBox="1"/>
          <p:nvPr/>
        </p:nvSpPr>
        <p:spPr>
          <a:xfrm>
            <a:off x="12134113" y="9323400"/>
            <a:ext cx="10047971" cy="333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70" tIns="20170" rIns="20170" bIns="20170" anchor="ctr"/>
          <a:lstStyle/>
          <a:p>
            <a:pPr defTabSz="457200">
              <a:lnSpc>
                <a:spcPts val="7600"/>
              </a:lnSpc>
              <a:defRPr sz="4500" b="0" spc="135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verdens</a:t>
            </a:r>
            <a:r>
              <a:rPr dirty="0"/>
              <a:t> e-</a:t>
            </a:r>
            <a:r>
              <a:rPr dirty="0" err="1"/>
              <a:t>skrot</a:t>
            </a:r>
            <a:r>
              <a:rPr dirty="0"/>
              <a:t> </a:t>
            </a:r>
          </a:p>
          <a:p>
            <a:pPr defTabSz="457200">
              <a:lnSpc>
                <a:spcPts val="7600"/>
              </a:lnSpc>
              <a:defRPr sz="4500" b="0" spc="135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 err="1"/>
              <a:t>bliver</a:t>
            </a:r>
            <a:r>
              <a:rPr dirty="0"/>
              <a:t> </a:t>
            </a:r>
            <a:r>
              <a:rPr dirty="0" err="1"/>
              <a:t>genbrugt</a:t>
            </a:r>
            <a:endParaRPr dirty="0"/>
          </a:p>
          <a:p>
            <a:pPr defTabSz="457200">
              <a:lnSpc>
                <a:spcPts val="7600"/>
              </a:lnSpc>
              <a:defRPr sz="4500" b="0" spc="135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(UNU 2016)</a:t>
            </a:r>
          </a:p>
        </p:txBody>
      </p:sp>
      <p:sp>
        <p:nvSpPr>
          <p:cNvPr id="264" name="Kun 20% (8,9 Mt)"/>
          <p:cNvSpPr txBox="1"/>
          <p:nvPr/>
        </p:nvSpPr>
        <p:spPr>
          <a:xfrm>
            <a:off x="4761096" y="9513578"/>
            <a:ext cx="7925261" cy="2584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70" tIns="20170" rIns="20170" bIns="20170" anchor="ctr"/>
          <a:lstStyle/>
          <a:p>
            <a:pPr defTabSz="414937">
              <a:lnSpc>
                <a:spcPts val="16300"/>
              </a:lnSpc>
              <a:defRPr sz="12000" b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spc="360" dirty="0" err="1"/>
              <a:t>Kun</a:t>
            </a:r>
            <a:r>
              <a:rPr dirty="0"/>
              <a:t> 20%</a:t>
            </a:r>
            <a:endParaRPr lang="da-DK" sz="5000" dirty="0"/>
          </a:p>
        </p:txBody>
      </p:sp>
      <p:sp>
        <p:nvSpPr>
          <p:cNvPr id="265" name="Rounded Rectangle"/>
          <p:cNvSpPr/>
          <p:nvPr/>
        </p:nvSpPr>
        <p:spPr>
          <a:xfrm>
            <a:off x="2700486" y="5234156"/>
            <a:ext cx="20311682" cy="3330394"/>
          </a:xfrm>
          <a:prstGeom prst="roundRect">
            <a:avLst>
              <a:gd name="adj" fmla="val 13062"/>
            </a:avLst>
          </a:prstGeom>
          <a:solidFill>
            <a:srgbClr val="974C4E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6" name="81.000 ton"/>
          <p:cNvSpPr txBox="1"/>
          <p:nvPr/>
        </p:nvSpPr>
        <p:spPr>
          <a:xfrm>
            <a:off x="3300329" y="5658581"/>
            <a:ext cx="8891671" cy="236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70" tIns="20170" rIns="20170" bIns="20170" anchor="ctr"/>
          <a:lstStyle>
            <a:lvl1pPr defTabSz="414937">
              <a:lnSpc>
                <a:spcPts val="16300"/>
              </a:lnSpc>
              <a:defRPr sz="12000" b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r>
              <a:rPr lang="da-DK" dirty="0"/>
              <a:t>125</a:t>
            </a:r>
            <a:r>
              <a:rPr dirty="0"/>
              <a:t>.000 ton</a:t>
            </a:r>
          </a:p>
        </p:txBody>
      </p:sp>
      <p:sp>
        <p:nvSpPr>
          <p:cNvPr id="267" name="elektronisk udstyr  skrottes årligt i Danmark (SDU 2016)"/>
          <p:cNvSpPr txBox="1"/>
          <p:nvPr/>
        </p:nvSpPr>
        <p:spPr>
          <a:xfrm>
            <a:off x="11312499" y="5439023"/>
            <a:ext cx="11099826" cy="3140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70" tIns="20170" rIns="20170" bIns="20170" anchor="ctr"/>
          <a:lstStyle/>
          <a:p>
            <a:pPr defTabSz="414937">
              <a:lnSpc>
                <a:spcPts val="7300"/>
              </a:lnSpc>
              <a:defRPr sz="4500" b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t>elektronisk udstyr</a:t>
            </a:r>
            <a:br/>
            <a:r>
              <a:t> skrottes årligt i Danmark</a:t>
            </a:r>
            <a:br/>
            <a:r>
              <a:t>(SDU 2016)</a:t>
            </a:r>
          </a:p>
        </p:txBody>
      </p:sp>
      <p:sp>
        <p:nvSpPr>
          <p:cNvPr id="268" name="Rounded Rectangle"/>
          <p:cNvSpPr/>
          <p:nvPr/>
        </p:nvSpPr>
        <p:spPr>
          <a:xfrm>
            <a:off x="4168919" y="1087416"/>
            <a:ext cx="17390610" cy="3778070"/>
          </a:xfrm>
          <a:prstGeom prst="roundRect">
            <a:avLst>
              <a:gd name="adj" fmla="val 14040"/>
            </a:avLst>
          </a:prstGeom>
          <a:solidFill>
            <a:srgbClr val="1B321C">
              <a:alpha val="7965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9" name="af det e-affald der afleveres,…"/>
          <p:cNvSpPr txBox="1"/>
          <p:nvPr/>
        </p:nvSpPr>
        <p:spPr>
          <a:xfrm>
            <a:off x="10881078" y="1618000"/>
            <a:ext cx="10041146" cy="2857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70" tIns="20170" rIns="20170" bIns="20170" anchor="ctr"/>
          <a:lstStyle/>
          <a:p>
            <a:pPr defTabSz="457200">
              <a:defRPr sz="4500" b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lang="da-DK" dirty="0"/>
              <a:t>alt </a:t>
            </a:r>
            <a:r>
              <a:rPr dirty="0"/>
              <a:t>e-</a:t>
            </a:r>
            <a:r>
              <a:rPr dirty="0" err="1"/>
              <a:t>affald</a:t>
            </a:r>
            <a:r>
              <a:rPr dirty="0"/>
              <a:t> der </a:t>
            </a:r>
            <a:r>
              <a:rPr dirty="0" err="1"/>
              <a:t>afleveres</a:t>
            </a:r>
            <a:r>
              <a:rPr dirty="0"/>
              <a:t>,</a:t>
            </a:r>
          </a:p>
          <a:p>
            <a:pPr defTabSz="457200">
              <a:defRPr sz="4500" b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bruges</a:t>
            </a:r>
            <a:r>
              <a:rPr dirty="0"/>
              <a:t> </a:t>
            </a:r>
            <a:r>
              <a:rPr dirty="0" err="1"/>
              <a:t>igen</a:t>
            </a:r>
            <a:r>
              <a:rPr dirty="0"/>
              <a:t> med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ingen</a:t>
            </a:r>
            <a:r>
              <a:rPr dirty="0"/>
              <a:t> </a:t>
            </a:r>
            <a:r>
              <a:rPr dirty="0" err="1"/>
              <a:t>reparationer</a:t>
            </a:r>
            <a:r>
              <a:rPr dirty="0"/>
              <a:t> (</a:t>
            </a:r>
            <a:r>
              <a:rPr dirty="0" err="1"/>
              <a:t>Daf</a:t>
            </a:r>
            <a:r>
              <a:rPr dirty="0"/>
              <a:t> 2018)</a:t>
            </a:r>
          </a:p>
        </p:txBody>
      </p:sp>
      <p:sp>
        <p:nvSpPr>
          <p:cNvPr id="270" name="42%"/>
          <p:cNvSpPr txBox="1"/>
          <p:nvPr/>
        </p:nvSpPr>
        <p:spPr>
          <a:xfrm>
            <a:off x="4790429" y="1348473"/>
            <a:ext cx="5469139" cy="293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170" tIns="20170" rIns="20170" bIns="20170" anchor="ctr"/>
          <a:lstStyle/>
          <a:p>
            <a:pPr defTabSz="414937">
              <a:lnSpc>
                <a:spcPts val="16300"/>
              </a:lnSpc>
              <a:defRPr sz="12000" b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pPr>
            <a:r>
              <a:rPr lang="da-DK" dirty="0"/>
              <a:t>40-60</a:t>
            </a:r>
            <a:r>
              <a:rPr dirty="0"/>
              <a:t>%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1. Ændre forbrugsmønstre…"/>
          <p:cNvSpPr txBox="1">
            <a:spLocks noGrp="1"/>
          </p:cNvSpPr>
          <p:nvPr>
            <p:ph type="body" idx="1"/>
          </p:nvPr>
        </p:nvSpPr>
        <p:spPr>
          <a:xfrm>
            <a:off x="1972968" y="2248472"/>
            <a:ext cx="20438064" cy="756631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 sz="7000">
                <a:solidFill>
                  <a:srgbClr val="5AA649"/>
                </a:solidFill>
                <a:latin typeface="Handwriting - Dakota"/>
                <a:ea typeface="Handwriting - Dakota"/>
                <a:cs typeface="Handwriting - Dakota"/>
                <a:sym typeface="Handwriting - Dakota"/>
              </a:defRPr>
            </a:pPr>
            <a:endParaRPr/>
          </a:p>
          <a:p>
            <a:pPr algn="l">
              <a:defRPr sz="7000" b="1">
                <a:solidFill>
                  <a:srgbClr val="5AA64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1. Ændre forbrugsmønstre</a:t>
            </a:r>
          </a:p>
          <a:p>
            <a:pPr algn="l">
              <a:defRPr sz="7000">
                <a:solidFill>
                  <a:srgbClr val="5AA649"/>
                </a:solidFill>
                <a:latin typeface="Handwriting - Dakota"/>
                <a:ea typeface="Handwriting - Dakota"/>
                <a:cs typeface="Handwriting - Dakota"/>
                <a:sym typeface="Handwriting - Dakota"/>
              </a:defRPr>
            </a:pPr>
            <a:r>
              <a:t>- Stoppe smid-ud-køb-nyt-kulturen </a:t>
            </a:r>
          </a:p>
          <a:p>
            <a:pPr algn="l">
              <a:defRPr sz="7000">
                <a:solidFill>
                  <a:srgbClr val="5AA649"/>
                </a:solidFill>
                <a:latin typeface="Handwriting - Dakota"/>
                <a:ea typeface="Handwriting - Dakota"/>
                <a:cs typeface="Handwriting - Dakota"/>
                <a:sym typeface="Handwriting - Dakota"/>
              </a:defRPr>
            </a:pPr>
            <a:endParaRPr/>
          </a:p>
          <a:p>
            <a:pPr algn="l">
              <a:defRPr sz="7000" b="1">
                <a:solidFill>
                  <a:srgbClr val="5AA64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2. Højere produktionskrav</a:t>
            </a:r>
          </a:p>
          <a:p>
            <a:pPr algn="l">
              <a:defRPr sz="7000">
                <a:solidFill>
                  <a:srgbClr val="5AA649"/>
                </a:solidFill>
                <a:latin typeface="Handwriting - Dakota"/>
                <a:ea typeface="Handwriting - Dakota"/>
                <a:cs typeface="Handwriting - Dakota"/>
                <a:sym typeface="Handwriting - Dakota"/>
              </a:defRPr>
            </a:pPr>
            <a:r>
              <a:t>- Stoppe produktion at produkter med kort levetid der ikke kan repareres</a:t>
            </a:r>
          </a:p>
        </p:txBody>
      </p:sp>
      <p:sp>
        <p:nvSpPr>
          <p:cNvPr id="276" name="Impact!"/>
          <p:cNvSpPr txBox="1">
            <a:spLocks noGrp="1"/>
          </p:cNvSpPr>
          <p:nvPr>
            <p:ph type="title"/>
          </p:nvPr>
        </p:nvSpPr>
        <p:spPr>
          <a:xfrm>
            <a:off x="3976688" y="846367"/>
            <a:ext cx="16430625" cy="2144893"/>
          </a:xfrm>
          <a:prstGeom prst="rect">
            <a:avLst/>
          </a:prstGeom>
        </p:spPr>
        <p:txBody>
          <a:bodyPr/>
          <a:lstStyle>
            <a:lvl1pPr>
              <a:defRPr sz="1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Impact!</a:t>
            </a:r>
          </a:p>
        </p:txBody>
      </p:sp>
      <p:sp>
        <p:nvSpPr>
          <p:cNvPr id="277" name="Arrow"/>
          <p:cNvSpPr/>
          <p:nvPr/>
        </p:nvSpPr>
        <p:spPr>
          <a:xfrm>
            <a:off x="1987036" y="10046580"/>
            <a:ext cx="12195908" cy="1785939"/>
          </a:xfrm>
          <a:prstGeom prst="rightArrow">
            <a:avLst>
              <a:gd name="adj1" fmla="val 38708"/>
              <a:gd name="adj2" fmla="val 108854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 defTabSz="821531">
              <a:defRPr sz="3200" b="0">
                <a:solidFill>
                  <a:srgbClr val="5AA64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78" name="Repaircafe_logo_Danmark 320x320.png" descr="Repaircafe_logo_Danmark 320x3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917" y="617516"/>
            <a:ext cx="44450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Billede 10-02-2018, 13.28.14 (1).jpg" descr="Billede 10-02-2018, 13.28.14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" b="3991"/>
          <a:stretch>
            <a:fillRect/>
          </a:stretch>
        </p:blipFill>
        <p:spPr>
          <a:xfrm>
            <a:off x="13695247" y="6195450"/>
            <a:ext cx="8572502" cy="5709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Billede 10-02-2018, 13.28.02.jpg" descr="Billede 10-02-2018, 13.28.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43"/>
          <a:stretch>
            <a:fillRect/>
          </a:stretch>
        </p:blipFill>
        <p:spPr>
          <a:xfrm>
            <a:off x="4845464" y="239117"/>
            <a:ext cx="8572502" cy="5719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Billede 10-02-2018, 14.45.58.jpg" descr="Billede 10-02-2018, 14.45.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49"/>
          <a:stretch>
            <a:fillRect/>
          </a:stretch>
        </p:blipFill>
        <p:spPr>
          <a:xfrm>
            <a:off x="13695247" y="239315"/>
            <a:ext cx="8572502" cy="5718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Billede 10-03-2018, 13.21.28.jpg" descr="Billede 10-03-2018, 13.21.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96"/>
          <a:stretch>
            <a:fillRect/>
          </a:stretch>
        </p:blipFill>
        <p:spPr>
          <a:xfrm>
            <a:off x="4845464" y="6182353"/>
            <a:ext cx="8572501" cy="5735236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ocialt"/>
          <p:cNvSpPr txBox="1">
            <a:spLocks noGrp="1"/>
          </p:cNvSpPr>
          <p:nvPr>
            <p:ph type="body" sz="quarter" idx="1"/>
          </p:nvPr>
        </p:nvSpPr>
        <p:spPr>
          <a:xfrm rot="16200000">
            <a:off x="-2833919" y="5100948"/>
            <a:ext cx="10431271" cy="3514104"/>
          </a:xfrm>
          <a:prstGeom prst="rect">
            <a:avLst/>
          </a:prstGeom>
        </p:spPr>
        <p:txBody>
          <a:bodyPr anchor="ctr"/>
          <a:lstStyle>
            <a:lvl1pPr>
              <a:defRPr sz="20000">
                <a:solidFill>
                  <a:srgbClr val="5AA649"/>
                </a:solidFill>
                <a:effectLst>
                  <a:outerShdw blurRad="12700" dist="38100" rotWithShape="0">
                    <a:srgbClr val="517B3F"/>
                  </a:outerShdw>
                </a:effectLst>
                <a:latin typeface="Handwriting - Dakota"/>
                <a:ea typeface="Handwriting - Dakota"/>
                <a:cs typeface="Handwriting - Dakota"/>
                <a:sym typeface="Handwriting - Dakota"/>
              </a:defRPr>
            </a:lvl1pPr>
          </a:lstStyle>
          <a:p>
            <a:r>
              <a:rPr dirty="0" err="1"/>
              <a:t>Socialt</a:t>
            </a:r>
            <a:endParaRPr dirty="0"/>
          </a:p>
        </p:txBody>
      </p:sp>
      <p:sp>
        <p:nvSpPr>
          <p:cNvPr id="293" name="Der bliver samtidig skabt sociale fællesskaber i lokalsamfundet"/>
          <p:cNvSpPr txBox="1"/>
          <p:nvPr/>
        </p:nvSpPr>
        <p:spPr>
          <a:xfrm>
            <a:off x="1547030" y="12141465"/>
            <a:ext cx="2128993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09578">
              <a:defRPr sz="6000" b="0">
                <a:solidFill>
                  <a:srgbClr val="5AA649"/>
                </a:solidFill>
                <a:effectLst>
                  <a:outerShdw blurRad="12700" dist="25400" rotWithShape="0">
                    <a:srgbClr val="50793E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Der </a:t>
            </a:r>
            <a:r>
              <a:rPr dirty="0" err="1"/>
              <a:t>bliver</a:t>
            </a:r>
            <a:r>
              <a:rPr dirty="0"/>
              <a:t> </a:t>
            </a:r>
            <a:r>
              <a:rPr dirty="0" err="1"/>
              <a:t>samtidig</a:t>
            </a:r>
            <a:r>
              <a:rPr dirty="0"/>
              <a:t> </a:t>
            </a:r>
            <a:r>
              <a:rPr dirty="0" err="1"/>
              <a:t>skabt</a:t>
            </a: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sociale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fællesskaber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lokalsamfundet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Cirkulær</a:t>
            </a:r>
            <a:r>
              <a:rPr lang="en-US" dirty="0"/>
              <a:t> </a:t>
            </a:r>
            <a:r>
              <a:rPr lang="en-US" dirty="0" err="1"/>
              <a:t>økonomi</a:t>
            </a:r>
            <a:endParaRPr lang="en-US" dirty="0"/>
          </a:p>
        </p:txBody>
      </p:sp>
      <p:pic>
        <p:nvPicPr>
          <p:cNvPr id="10" name="Google Shape;236;p30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0" y="3657600"/>
            <a:ext cx="13035064" cy="870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4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ww.repaircafedanmark.dk"/>
          <p:cNvSpPr txBox="1">
            <a:spLocks noGrp="1"/>
          </p:cNvSpPr>
          <p:nvPr>
            <p:ph type="body" sz="quarter" idx="1"/>
          </p:nvPr>
        </p:nvSpPr>
        <p:spPr>
          <a:xfrm>
            <a:off x="4833937" y="12023469"/>
            <a:ext cx="14716126" cy="1589485"/>
          </a:xfrm>
          <a:prstGeom prst="rect">
            <a:avLst/>
          </a:prstGeom>
        </p:spPr>
        <p:txBody>
          <a:bodyPr/>
          <a:lstStyle>
            <a:lvl1pPr defTabSz="764024">
              <a:defRPr sz="9300">
                <a:solidFill>
                  <a:srgbClr val="FFFFFF"/>
                </a:solidFill>
              </a:defRPr>
            </a:lvl1pPr>
          </a:lstStyle>
          <a:p>
            <a:r>
              <a:t>www.repaircafedanmark.dk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45CCD-0232-4189-9F96-4247D949A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28" y="103046"/>
            <a:ext cx="18196560" cy="137858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tten til at reparere"/>
          <p:cNvSpPr txBox="1">
            <a:spLocks noGrp="1"/>
          </p:cNvSpPr>
          <p:nvPr>
            <p:ph type="title"/>
          </p:nvPr>
        </p:nvSpPr>
        <p:spPr>
          <a:xfrm>
            <a:off x="3976688" y="939105"/>
            <a:ext cx="16430625" cy="2144893"/>
          </a:xfrm>
          <a:prstGeom prst="rect">
            <a:avLst/>
          </a:prstGeom>
        </p:spPr>
        <p:txBody>
          <a:bodyPr/>
          <a:lstStyle>
            <a:lvl1pPr>
              <a:defRPr sz="1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Retten til at reparere</a:t>
            </a:r>
          </a:p>
        </p:txBody>
      </p:sp>
      <p:sp>
        <p:nvSpPr>
          <p:cNvPr id="281" name="Producenter bør designe/udvikle deres produkter med henblik på reparation og genbrug.…"/>
          <p:cNvSpPr txBox="1">
            <a:spLocks noGrp="1"/>
          </p:cNvSpPr>
          <p:nvPr>
            <p:ph type="body" idx="1"/>
          </p:nvPr>
        </p:nvSpPr>
        <p:spPr>
          <a:xfrm>
            <a:off x="1698272" y="3183060"/>
            <a:ext cx="21877526" cy="1054861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975555" indent="-1975555" algn="l">
              <a:spcBef>
                <a:spcPts val="3500"/>
              </a:spcBef>
              <a:buSzPct val="100000"/>
              <a:buAutoNum type="arabicPeriod"/>
              <a:defRPr sz="7000">
                <a:solidFill>
                  <a:srgbClr val="C2261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Producenter bør designe/udvikle deres produkter med henblik på reparation og genbrug. </a:t>
            </a:r>
          </a:p>
          <a:p>
            <a:pPr marL="1975555" indent="-1975555" algn="l">
              <a:spcBef>
                <a:spcPts val="3500"/>
              </a:spcBef>
              <a:buSzPct val="100000"/>
              <a:buAutoNum type="arabicPeriod"/>
              <a:defRPr sz="7000">
                <a:solidFill>
                  <a:srgbClr val="C2261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Forbrugere skal have nem adgang til reservedele. </a:t>
            </a:r>
          </a:p>
          <a:p>
            <a:pPr marL="1975555" indent="-1975555" algn="l">
              <a:spcBef>
                <a:spcPts val="3500"/>
              </a:spcBef>
              <a:buSzPct val="100000"/>
              <a:buAutoNum type="arabicPeriod"/>
              <a:defRPr sz="7000">
                <a:solidFill>
                  <a:srgbClr val="C2261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Dokumentation, vejledning og software</a:t>
            </a:r>
            <a:br/>
            <a:r>
              <a:t>så vi let kan reparere vores ting. </a:t>
            </a:r>
          </a:p>
          <a:p>
            <a:pPr marL="1975555" indent="-1975555" algn="l">
              <a:spcBef>
                <a:spcPts val="3500"/>
              </a:spcBef>
              <a:buSzPct val="100000"/>
              <a:buAutoNum type="arabicPeriod"/>
              <a:defRPr sz="7000">
                <a:solidFill>
                  <a:srgbClr val="C2261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Produkter der er udviklet til reparation </a:t>
            </a:r>
            <a:br/>
            <a:r>
              <a:t>bør certificeres med et varemærke. </a:t>
            </a:r>
          </a:p>
        </p:txBody>
      </p:sp>
      <p:pic>
        <p:nvPicPr>
          <p:cNvPr id="282" name="Repaircafe_logo_Danmark 320x320.png" descr="Repaircafe_logo_Danmark 320x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584" y="8539367"/>
            <a:ext cx="44450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7863-4907-4930-849C-DDD22D9B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Begrænsninger/Muligheder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5203-5774-4CE6-A737-27A0375C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Skærper bevidsthed hos forbrugere</a:t>
            </a:r>
          </a:p>
          <a:p>
            <a:r>
              <a:rPr lang="da-DK" dirty="0"/>
              <a:t>Taler ind i den grønne dagsorden</a:t>
            </a:r>
          </a:p>
          <a:p>
            <a:r>
              <a:rPr lang="da-DK" dirty="0"/>
              <a:t>Alt for lille volumen</a:t>
            </a:r>
          </a:p>
          <a:p>
            <a:r>
              <a:rPr lang="da-DK" dirty="0"/>
              <a:t>Frivillighed har sine begrænsninger</a:t>
            </a:r>
          </a:p>
          <a:p>
            <a:r>
              <a:rPr lang="da-DK" dirty="0"/>
              <a:t>Vi kan lære noget af GENBRUGSTØJ</a:t>
            </a:r>
          </a:p>
          <a:p>
            <a:r>
              <a:rPr lang="da-DK" dirty="0"/>
              <a:t>Byttemarkeder - Den Blå Avis / Gul &amp; Gratis er for besværligt for mange</a:t>
            </a:r>
          </a:p>
        </p:txBody>
      </p:sp>
    </p:spTree>
    <p:extLst>
      <p:ext uri="{BB962C8B-B14F-4D97-AF65-F5344CB8AC3E}">
        <p14:creationId xmlns:p14="http://schemas.microsoft.com/office/powerpoint/2010/main" val="3143432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A34A5-1321-4C92-A186-15B44DA8AE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765" y="706695"/>
            <a:ext cx="8592207" cy="12302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3F334-C795-441C-9BEA-4C43A69CA0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999" y="706695"/>
            <a:ext cx="8019394" cy="122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7B63-69C8-40B5-A63A-A7B44678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3">
                    <a:lumMod val="75000"/>
                  </a:schemeClr>
                </a:solidFill>
              </a:rPr>
              <a:t>VISIONER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7918-DC56-4D2F-9534-B830BF85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4" y="3149600"/>
            <a:ext cx="17153636" cy="9296400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>
                <a:solidFill>
                  <a:schemeClr val="accent3">
                    <a:lumMod val="50000"/>
                  </a:schemeClr>
                </a:solidFill>
              </a:rPr>
              <a:t>Fritag reparationer for moms</a:t>
            </a:r>
          </a:p>
          <a:p>
            <a:r>
              <a:rPr lang="da-DK" b="1" dirty="0">
                <a:solidFill>
                  <a:schemeClr val="accent3">
                    <a:lumMod val="50000"/>
                  </a:schemeClr>
                </a:solidFill>
              </a:rPr>
              <a:t>Opret lokale reparationsforretninger</a:t>
            </a:r>
          </a:p>
          <a:p>
            <a:r>
              <a:rPr lang="da-DK" b="1" dirty="0">
                <a:solidFill>
                  <a:schemeClr val="accent3">
                    <a:lumMod val="50000"/>
                  </a:schemeClr>
                </a:solidFill>
              </a:rPr>
              <a:t>Samarbejde med Civilsamfunds-organisationer</a:t>
            </a:r>
          </a:p>
          <a:p>
            <a:r>
              <a:rPr lang="da-DK" b="1" dirty="0">
                <a:solidFill>
                  <a:schemeClr val="accent3">
                    <a:lumMod val="50000"/>
                  </a:schemeClr>
                </a:solidFill>
              </a:rPr>
              <a:t>Politisk lobbyarbejde</a:t>
            </a:r>
          </a:p>
          <a:p>
            <a:r>
              <a:rPr lang="da-DK" b="1" dirty="0">
                <a:solidFill>
                  <a:schemeClr val="accent3">
                    <a:lumMod val="50000"/>
                  </a:schemeClr>
                </a:solidFill>
              </a:rPr>
              <a:t>EU kan blive lang mere aggressiv</a:t>
            </a:r>
          </a:p>
          <a:p>
            <a:r>
              <a:rPr lang="da-DK" b="1" dirty="0">
                <a:solidFill>
                  <a:schemeClr val="accent3">
                    <a:lumMod val="50000"/>
                  </a:schemeClr>
                </a:solidFill>
              </a:rPr>
              <a:t>Samarbejde med Forbrugerrådet</a:t>
            </a:r>
          </a:p>
          <a:p>
            <a:r>
              <a:rPr lang="da-DK" b="1" dirty="0">
                <a:solidFill>
                  <a:schemeClr val="accent3">
                    <a:lumMod val="50000"/>
                  </a:schemeClr>
                </a:solidFill>
              </a:rPr>
              <a:t>Rådet for Grøn Omstilling</a:t>
            </a:r>
          </a:p>
        </p:txBody>
      </p:sp>
    </p:spTree>
    <p:extLst>
      <p:ext uri="{BB962C8B-B14F-4D97-AF65-F5344CB8AC3E}">
        <p14:creationId xmlns:p14="http://schemas.microsoft.com/office/powerpoint/2010/main" val="282714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16 Repair Cafeer i Danmark (flere på vej)"/>
          <p:cNvSpPr txBox="1">
            <a:spLocks noGrp="1"/>
          </p:cNvSpPr>
          <p:nvPr>
            <p:ph type="body" sz="half" idx="1"/>
          </p:nvPr>
        </p:nvSpPr>
        <p:spPr>
          <a:xfrm>
            <a:off x="1260350" y="768955"/>
            <a:ext cx="19275300" cy="457114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dirty="0"/>
              <a:t>68</a:t>
            </a:r>
            <a:r>
              <a:rPr dirty="0"/>
              <a:t> Repair </a:t>
            </a:r>
            <a:r>
              <a:rPr dirty="0" err="1"/>
              <a:t>Cafeer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Danmark</a:t>
            </a:r>
            <a:br>
              <a:rPr dirty="0"/>
            </a:br>
            <a:r>
              <a:rPr sz="7200" dirty="0"/>
              <a:t>(</a:t>
            </a:r>
            <a:r>
              <a:rPr lang="da-DK" sz="7200" dirty="0"/>
              <a:t>+3 per måned</a:t>
            </a:r>
            <a:r>
              <a:rPr sz="7200" dirty="0"/>
              <a:t>)</a:t>
            </a:r>
            <a:br>
              <a:rPr lang="da-DK" sz="7200" dirty="0"/>
            </a:br>
            <a:r>
              <a:rPr lang="da-DK" sz="9600" dirty="0"/>
              <a:t>~1000 frivillige</a:t>
            </a:r>
            <a:endParaRPr dirty="0"/>
          </a:p>
        </p:txBody>
      </p:sp>
      <p:sp>
        <p:nvSpPr>
          <p:cNvPr id="165" name="Genbrug og reparation er nøglen til en grønnere fremtid.…"/>
          <p:cNvSpPr txBox="1"/>
          <p:nvPr/>
        </p:nvSpPr>
        <p:spPr>
          <a:xfrm>
            <a:off x="1591355" y="4675992"/>
            <a:ext cx="21201290" cy="8557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 defTabSz="828039"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Genbrug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reparation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nøglen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grønnere</a:t>
            </a:r>
            <a:r>
              <a:rPr dirty="0"/>
              <a:t> </a:t>
            </a:r>
            <a:r>
              <a:rPr dirty="0" err="1"/>
              <a:t>fremtid</a:t>
            </a:r>
            <a:r>
              <a:rPr dirty="0"/>
              <a:t>.  </a:t>
            </a:r>
          </a:p>
          <a:p>
            <a:pPr defTabSz="828039"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defTabSz="828039"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Derfor</a:t>
            </a:r>
            <a:r>
              <a:rPr dirty="0"/>
              <a:t> </a:t>
            </a:r>
            <a:r>
              <a:rPr dirty="0" err="1"/>
              <a:t>ændrer</a:t>
            </a:r>
            <a:r>
              <a:rPr dirty="0"/>
              <a:t> vi </a:t>
            </a:r>
            <a:r>
              <a:rPr dirty="0" err="1"/>
              <a:t>smid-ud-køb-nyt-kulturen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skaber</a:t>
            </a:r>
            <a:r>
              <a:rPr dirty="0"/>
              <a:t> Repair </a:t>
            </a:r>
            <a:r>
              <a:rPr dirty="0" err="1"/>
              <a:t>Cafeer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hele </a:t>
            </a:r>
            <a:r>
              <a:rPr dirty="0" err="1"/>
              <a:t>Danmark</a:t>
            </a:r>
            <a:r>
              <a:rPr dirty="0"/>
              <a:t>.</a:t>
            </a:r>
          </a:p>
          <a:p>
            <a:pPr defTabSz="828039"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defTabSz="828039"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cafeerne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frivillige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arbejder</a:t>
            </a:r>
            <a:r>
              <a:rPr dirty="0"/>
              <a:t> </a:t>
            </a:r>
            <a:r>
              <a:rPr dirty="0" err="1"/>
              <a:t>sammen</a:t>
            </a:r>
            <a:r>
              <a:rPr dirty="0"/>
              <a:t> med </a:t>
            </a:r>
            <a:r>
              <a:rPr lang="da-DK" dirty="0"/>
              <a:t>brugerne</a:t>
            </a:r>
            <a:r>
              <a:rPr dirty="0"/>
              <a:t> mod </a:t>
            </a:r>
            <a:r>
              <a:rPr dirty="0" err="1"/>
              <a:t>en</a:t>
            </a:r>
            <a:r>
              <a:rPr dirty="0"/>
              <a:t> mere </a:t>
            </a:r>
            <a:r>
              <a:rPr dirty="0" err="1"/>
              <a:t>bæredygtig</a:t>
            </a:r>
            <a:r>
              <a:rPr dirty="0"/>
              <a:t> </a:t>
            </a:r>
            <a:r>
              <a:rPr dirty="0" err="1"/>
              <a:t>fremtid</a:t>
            </a:r>
            <a:r>
              <a:rPr dirty="0"/>
              <a:t>.</a:t>
            </a:r>
          </a:p>
        </p:txBody>
      </p:sp>
      <p:pic>
        <p:nvPicPr>
          <p:cNvPr id="166" name="Repaircafe_logo_Danmark 320x320.png" descr="Repaircafe_logo_Danmark 320x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294" y="600177"/>
            <a:ext cx="31750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100%"/>
          <p:cNvSpPr txBox="1">
            <a:spLocks noGrp="1"/>
          </p:cNvSpPr>
          <p:nvPr>
            <p:ph type="title"/>
          </p:nvPr>
        </p:nvSpPr>
        <p:spPr>
          <a:xfrm>
            <a:off x="3976688" y="2464982"/>
            <a:ext cx="16430625" cy="7778781"/>
          </a:xfrm>
          <a:prstGeom prst="rect">
            <a:avLst/>
          </a:prstGeom>
        </p:spPr>
        <p:txBody>
          <a:bodyPr anchor="ctr"/>
          <a:lstStyle>
            <a:lvl1pPr>
              <a:defRPr sz="42000" b="1" spc="2100">
                <a:solidFill>
                  <a:srgbClr val="B3131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100%</a:t>
            </a:r>
          </a:p>
        </p:txBody>
      </p:sp>
      <p:sp>
        <p:nvSpPr>
          <p:cNvPr id="173" name="non-profit organisation…"/>
          <p:cNvSpPr txBox="1">
            <a:spLocks noGrp="1"/>
          </p:cNvSpPr>
          <p:nvPr>
            <p:ph type="body" sz="quarter" idx="1"/>
          </p:nvPr>
        </p:nvSpPr>
        <p:spPr>
          <a:xfrm>
            <a:off x="5243214" y="9075135"/>
            <a:ext cx="13897572" cy="280329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defTabSz="640794">
              <a:defRPr sz="8736">
                <a:latin typeface="Helvetica"/>
                <a:ea typeface="Helvetica"/>
                <a:cs typeface="Helvetica"/>
                <a:sym typeface="Helvetica"/>
              </a:defRPr>
            </a:pPr>
            <a:r>
              <a:t>non-profit organisation</a:t>
            </a:r>
          </a:p>
          <a:p>
            <a:pPr defTabSz="640794">
              <a:defRPr sz="8736">
                <a:latin typeface="Helvetica"/>
                <a:ea typeface="Helvetica"/>
                <a:cs typeface="Helvetica"/>
                <a:sym typeface="Helvetica"/>
              </a:defRPr>
            </a:pPr>
            <a:r>
              <a:t>af frivillige</a:t>
            </a:r>
          </a:p>
        </p:txBody>
      </p:sp>
      <p:sp>
        <p:nvSpPr>
          <p:cNvPr id="174" name="Vi er en"/>
          <p:cNvSpPr txBox="1"/>
          <p:nvPr/>
        </p:nvSpPr>
        <p:spPr>
          <a:xfrm>
            <a:off x="5243214" y="1837572"/>
            <a:ext cx="13897572" cy="2055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821531">
              <a:defRPr sz="112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Vi er en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HVORDAN?"/>
          <p:cNvSpPr txBox="1">
            <a:spLocks noGrp="1"/>
          </p:cNvSpPr>
          <p:nvPr>
            <p:ph type="title"/>
          </p:nvPr>
        </p:nvSpPr>
        <p:spPr>
          <a:xfrm>
            <a:off x="2404853" y="2968609"/>
            <a:ext cx="19574294" cy="7778782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92918">
              <a:defRPr sz="25200" b="1" spc="1260">
                <a:solidFill>
                  <a:srgbClr val="B3131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HVO</a:t>
            </a:r>
            <a:r>
              <a:rPr lang="da-DK" dirty="0"/>
              <a:t>RFOR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16 Repair Cafeer i Danmark (flere på vej)"/>
          <p:cNvSpPr txBox="1">
            <a:spLocks noGrp="1"/>
          </p:cNvSpPr>
          <p:nvPr>
            <p:ph type="body" sz="half" idx="1"/>
          </p:nvPr>
        </p:nvSpPr>
        <p:spPr>
          <a:xfrm>
            <a:off x="1260350" y="768955"/>
            <a:ext cx="19275300" cy="373610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 sz="11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dirty="0"/>
              <a:t>CO2 aftryk af brug-og-smid-væk</a:t>
            </a:r>
            <a:endParaRPr dirty="0"/>
          </a:p>
        </p:txBody>
      </p:sp>
      <p:sp>
        <p:nvSpPr>
          <p:cNvPr id="165" name="Genbrug og reparation er nøglen til en grønnere fremtid.…"/>
          <p:cNvSpPr txBox="1"/>
          <p:nvPr/>
        </p:nvSpPr>
        <p:spPr>
          <a:xfrm>
            <a:off x="4279391" y="4675992"/>
            <a:ext cx="18513253" cy="78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marL="857250" indent="-857250" algn="l" defTabSz="828039">
              <a:buFont typeface="Arial" panose="020B0604020202020204" pitchFamily="34" charset="0"/>
              <a:buChar char="•"/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sz="5400" dirty="0"/>
              <a:t>Hver dansker kasserer 25 kg elektronik / år</a:t>
            </a:r>
          </a:p>
          <a:p>
            <a:pPr marL="857250" indent="-857250" algn="l" defTabSz="828039">
              <a:buFont typeface="Arial" panose="020B0604020202020204" pitchFamily="34" charset="0"/>
              <a:buChar char="•"/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sz="5400" dirty="0"/>
              <a:t>Suveræn verdensrekord</a:t>
            </a:r>
          </a:p>
          <a:p>
            <a:pPr marL="857250" indent="-857250" algn="l" defTabSz="828039">
              <a:buFont typeface="Arial" panose="020B0604020202020204" pitchFamily="34" charset="0"/>
              <a:buChar char="•"/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sz="5400" dirty="0"/>
              <a:t>Halvdelen virker fysisk, 80% af resten kan repareres</a:t>
            </a:r>
          </a:p>
          <a:p>
            <a:pPr marL="857250" indent="-857250" algn="l" defTabSz="828039">
              <a:buFont typeface="Arial" panose="020B0604020202020204" pitchFamily="34" charset="0"/>
              <a:buChar char="•"/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sz="5400" dirty="0"/>
              <a:t>Et kg udløser ~ 40 kg CO</a:t>
            </a:r>
            <a:r>
              <a:rPr lang="da-DK" sz="5400" baseline="-25000" dirty="0"/>
              <a:t>2</a:t>
            </a:r>
            <a:r>
              <a:rPr lang="da-DK" sz="5400" dirty="0"/>
              <a:t> - en familie på 4: 4 ton CO</a:t>
            </a:r>
            <a:r>
              <a:rPr lang="da-DK" sz="5400" baseline="-25000" dirty="0"/>
              <a:t>2</a:t>
            </a:r>
          </a:p>
          <a:p>
            <a:pPr marL="857250" indent="-857250" algn="l" defTabSz="828039">
              <a:buFont typeface="Arial" panose="020B0604020202020204" pitchFamily="34" charset="0"/>
              <a:buChar char="•"/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sz="5400" dirty="0"/>
              <a:t>Svarer til fx 1 ton svinekød eller </a:t>
            </a:r>
            <a:r>
              <a:rPr lang="da-DK" sz="5400" dirty="0" err="1"/>
              <a:t>flytur</a:t>
            </a:r>
            <a:r>
              <a:rPr lang="da-DK" sz="5400" dirty="0"/>
              <a:t> retur til Rom for hele familien</a:t>
            </a:r>
          </a:p>
          <a:p>
            <a:pPr marL="857250" indent="-857250" algn="l" defTabSz="828039">
              <a:buFont typeface="Arial" panose="020B0604020202020204" pitchFamily="34" charset="0"/>
              <a:buChar char="•"/>
              <a:defRPr sz="6000" b="0">
                <a:solidFill>
                  <a:srgbClr val="5C985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a-DK" sz="5400" dirty="0"/>
              <a:t>Ikke kun CO</a:t>
            </a:r>
            <a:r>
              <a:rPr lang="da-DK" sz="5400" baseline="-25000" dirty="0"/>
              <a:t>2</a:t>
            </a:r>
            <a:r>
              <a:rPr lang="da-DK" sz="5400" dirty="0"/>
              <a:t> – også ressourcer</a:t>
            </a:r>
            <a:endParaRPr sz="5400" dirty="0"/>
          </a:p>
        </p:txBody>
      </p:sp>
      <p:pic>
        <p:nvPicPr>
          <p:cNvPr id="166" name="Repaircafe_logo_Danmark 320x320.png" descr="Repaircafe_logo_Danmark 320x3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294" y="600177"/>
            <a:ext cx="3175001" cy="3175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77497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Danmark</a:t>
            </a:r>
            <a:r>
              <a:rPr lang="en-US" dirty="0"/>
              <a:t>?</a:t>
            </a:r>
          </a:p>
        </p:txBody>
      </p:sp>
      <p:pic>
        <p:nvPicPr>
          <p:cNvPr id="2050" name="Picture 2" descr="Image result for denmark waste gene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99" y="3657600"/>
            <a:ext cx="16191906" cy="87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6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HVORDAN?"/>
          <p:cNvSpPr txBox="1">
            <a:spLocks noGrp="1"/>
          </p:cNvSpPr>
          <p:nvPr>
            <p:ph type="title"/>
          </p:nvPr>
        </p:nvSpPr>
        <p:spPr>
          <a:xfrm>
            <a:off x="2404853" y="2968609"/>
            <a:ext cx="19574294" cy="7778782"/>
          </a:xfrm>
          <a:prstGeom prst="rect">
            <a:avLst/>
          </a:prstGeom>
        </p:spPr>
        <p:txBody>
          <a:bodyPr anchor="ctr"/>
          <a:lstStyle>
            <a:lvl1pPr defTabSz="492918">
              <a:defRPr sz="25200" b="1" spc="1260">
                <a:solidFill>
                  <a:srgbClr val="B3131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HVORDAN?</a:t>
            </a:r>
          </a:p>
        </p:txBody>
      </p:sp>
    </p:spTree>
    <p:extLst>
      <p:ext uri="{BB962C8B-B14F-4D97-AF65-F5344CB8AC3E}">
        <p14:creationId xmlns:p14="http://schemas.microsoft.com/office/powerpoint/2010/main" val="6125927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SC05573.JPG" descr="DSC055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55" y="-185669"/>
            <a:ext cx="24671310" cy="1388172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angle"/>
          <p:cNvSpPr/>
          <p:nvPr/>
        </p:nvSpPr>
        <p:spPr>
          <a:xfrm>
            <a:off x="-143655" y="11712967"/>
            <a:ext cx="24671310" cy="212576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82" name="Repair Cafe logo_transparent lille.png" descr="Repair Cafe logo_transparent lil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4676" y="444700"/>
            <a:ext cx="3813896" cy="381389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Nogle af vores dygtige frivillige"/>
          <p:cNvSpPr txBox="1">
            <a:spLocks noGrp="1"/>
          </p:cNvSpPr>
          <p:nvPr>
            <p:ph type="body" sz="quarter" idx="1"/>
          </p:nvPr>
        </p:nvSpPr>
        <p:spPr>
          <a:xfrm>
            <a:off x="3215197" y="11956590"/>
            <a:ext cx="17575978" cy="20310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>
                <a:solidFill>
                  <a:srgbClr val="FFFFFF"/>
                </a:solidFill>
                <a:latin typeface="Handwriting - Dakota"/>
                <a:ea typeface="Handwriting - Dakota"/>
                <a:cs typeface="Handwriting - Dakota"/>
                <a:sym typeface="Handwriting - Dakota"/>
              </a:defRPr>
            </a:lvl1pPr>
          </a:lstStyle>
          <a:p>
            <a:r>
              <a:t>Nogle af vores dygtige frivillige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458</Words>
  <Application>Microsoft Office PowerPoint</Application>
  <PresentationFormat>Custom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Handwriting - Dakota</vt:lpstr>
      <vt:lpstr>Helvetica</vt:lpstr>
      <vt:lpstr>Helvetica Light</vt:lpstr>
      <vt:lpstr>Helvetica Neue</vt:lpstr>
      <vt:lpstr>Helvetica Neue Light</vt:lpstr>
      <vt:lpstr>Helvetica Neue Medium</vt:lpstr>
      <vt:lpstr>Rockwell</vt:lpstr>
      <vt:lpstr>White</vt:lpstr>
      <vt:lpstr>1_White</vt:lpstr>
      <vt:lpstr>Repair Cafe Danmark</vt:lpstr>
      <vt:lpstr>PowerPoint Presentation</vt:lpstr>
      <vt:lpstr>PowerPoint Presentation</vt:lpstr>
      <vt:lpstr>100%</vt:lpstr>
      <vt:lpstr>HVORFOR?</vt:lpstr>
      <vt:lpstr>PowerPoint Presentation</vt:lpstr>
      <vt:lpstr>I Danmark?</vt:lpstr>
      <vt:lpstr>HVORDAN?</vt:lpstr>
      <vt:lpstr>PowerPoint Presentation</vt:lpstr>
      <vt:lpstr>PowerPoint Presentation</vt:lpstr>
      <vt:lpstr>PowerPoint Presentation</vt:lpstr>
      <vt:lpstr>LB Forsikring</vt:lpstr>
      <vt:lpstr>PowerPoint Presentation</vt:lpstr>
      <vt:lpstr>50/50</vt:lpstr>
      <vt:lpstr>PowerPoint Presentation</vt:lpstr>
      <vt:lpstr>PowerPoint Presentation</vt:lpstr>
      <vt:lpstr>Impact!</vt:lpstr>
      <vt:lpstr>PowerPoint Presentation</vt:lpstr>
      <vt:lpstr>Cirkulær økonomi</vt:lpstr>
      <vt:lpstr>Retten til at reparere</vt:lpstr>
      <vt:lpstr>Begrænsninger/Muligheder</vt:lpstr>
      <vt:lpstr>PowerPoint Presentation</vt:lpstr>
      <vt:lpstr>VISIONER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 Cafe Danmark</dc:title>
  <dc:creator>christen</dc:creator>
  <cp:lastModifiedBy>Christen</cp:lastModifiedBy>
  <cp:revision>8</cp:revision>
  <dcterms:modified xsi:type="dcterms:W3CDTF">2022-03-18T07:50:33Z</dcterms:modified>
</cp:coreProperties>
</file>