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8" r:id="rId6"/>
    <p:sldId id="266" r:id="rId7"/>
    <p:sldId id="267" r:id="rId8"/>
    <p:sldId id="260" r:id="rId9"/>
    <p:sldId id="261" r:id="rId10"/>
    <p:sldId id="262" r:id="rId11"/>
    <p:sldId id="263" r:id="rId12"/>
    <p:sldId id="264" r:id="rId13"/>
    <p:sldId id="265" r:id="rId14"/>
  </p:sldIdLst>
  <p:sldSz cx="12192000" cy="6858000"/>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3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‹nr.›</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a-DK"/>
              <a:t>Klik for at redigere titeltypografien i masteren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96DFF08F-DC6B-4601-B491-B0F83F6DD2DA}"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96DFF08F-DC6B-4601-B491-B0F83F6DD2DA}"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5/22/2023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0F8B9-5B12-8798-F1CA-8FEAF2DCEA27}"/>
              </a:ext>
            </a:extLst>
          </p:cNvPr>
          <p:cNvSpPr>
            <a:spLocks noGrp="1"/>
          </p:cNvSpPr>
          <p:nvPr>
            <p:ph type="ctrTitle"/>
          </p:nvPr>
        </p:nvSpPr>
        <p:spPr>
          <a:xfrm>
            <a:off x="1201420" y="3715788"/>
            <a:ext cx="9966960" cy="1237744"/>
          </a:xfrm>
        </p:spPr>
        <p:txBody>
          <a:bodyPr/>
          <a:lstStyle/>
          <a:p>
            <a:r>
              <a:rPr lang="da-DK" dirty="0"/>
              <a:t>CO2 beregner</a:t>
            </a:r>
          </a:p>
        </p:txBody>
      </p:sp>
      <p:sp>
        <p:nvSpPr>
          <p:cNvPr id="3" name="Undertitel 2">
            <a:extLst>
              <a:ext uri="{FF2B5EF4-FFF2-40B4-BE49-F238E27FC236}">
                <a16:creationId xmlns:a16="http://schemas.microsoft.com/office/drawing/2014/main" id="{EB872825-115F-F910-2E0E-DC588F2102FD}"/>
              </a:ext>
            </a:extLst>
          </p:cNvPr>
          <p:cNvSpPr>
            <a:spLocks noGrp="1"/>
          </p:cNvSpPr>
          <p:nvPr>
            <p:ph type="subTitle" idx="1"/>
          </p:nvPr>
        </p:nvSpPr>
        <p:spPr>
          <a:xfrm>
            <a:off x="1709530" y="5155970"/>
            <a:ext cx="8767860" cy="1103513"/>
          </a:xfrm>
        </p:spPr>
        <p:txBody>
          <a:bodyPr/>
          <a:lstStyle/>
          <a:p>
            <a:r>
              <a:rPr lang="da-DK" dirty="0"/>
              <a:t>repaircafedanmark.dk/klimaberegner</a:t>
            </a:r>
          </a:p>
          <a:p>
            <a:r>
              <a:rPr lang="da-DK" dirty="0"/>
              <a:t>detnytter.nu</a:t>
            </a:r>
          </a:p>
          <a:p>
            <a:endParaRPr lang="da-DK" dirty="0"/>
          </a:p>
        </p:txBody>
      </p:sp>
      <p:pic>
        <p:nvPicPr>
          <p:cNvPr id="5" name="Billede 4">
            <a:extLst>
              <a:ext uri="{FF2B5EF4-FFF2-40B4-BE49-F238E27FC236}">
                <a16:creationId xmlns:a16="http://schemas.microsoft.com/office/drawing/2014/main" id="{328060AC-54BD-E888-124D-AA5DAF8258D8}"/>
              </a:ext>
            </a:extLst>
          </p:cNvPr>
          <p:cNvPicPr>
            <a:picLocks noChangeAspect="1"/>
          </p:cNvPicPr>
          <p:nvPr/>
        </p:nvPicPr>
        <p:blipFill>
          <a:blip r:embed="rId2"/>
          <a:stretch>
            <a:fillRect/>
          </a:stretch>
        </p:blipFill>
        <p:spPr>
          <a:xfrm>
            <a:off x="243026" y="277091"/>
            <a:ext cx="2933007" cy="2933007"/>
          </a:xfrm>
          <a:prstGeom prst="rect">
            <a:avLst/>
          </a:prstGeom>
        </p:spPr>
      </p:pic>
    </p:spTree>
    <p:extLst>
      <p:ext uri="{BB962C8B-B14F-4D97-AF65-F5344CB8AC3E}">
        <p14:creationId xmlns:p14="http://schemas.microsoft.com/office/powerpoint/2010/main" val="128705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8CB01-48A8-7A0C-0DF1-79499B9B816A}"/>
              </a:ext>
            </a:extLst>
          </p:cNvPr>
          <p:cNvSpPr>
            <a:spLocks noGrp="1"/>
          </p:cNvSpPr>
          <p:nvPr>
            <p:ph type="title"/>
          </p:nvPr>
        </p:nvSpPr>
        <p:spPr>
          <a:xfrm>
            <a:off x="706581" y="609600"/>
            <a:ext cx="10690167" cy="1356360"/>
          </a:xfrm>
        </p:spPr>
        <p:txBody>
          <a:bodyPr>
            <a:normAutofit/>
          </a:bodyPr>
          <a:lstStyle/>
          <a:p>
            <a:r>
              <a:rPr lang="da-DK" dirty="0">
                <a:solidFill>
                  <a:srgbClr val="FF0000"/>
                </a:solidFill>
              </a:rPr>
              <a:t>Forbrugernes valg</a:t>
            </a:r>
            <a:br>
              <a:rPr lang="da-DK" dirty="0">
                <a:solidFill>
                  <a:srgbClr val="FF0000"/>
                </a:solidFill>
              </a:rPr>
            </a:br>
            <a:r>
              <a:rPr lang="da-DK" sz="2200" dirty="0">
                <a:solidFill>
                  <a:srgbClr val="FF0000"/>
                </a:solidFill>
              </a:rPr>
              <a:t>Vi bruger løs som om Jorden var en grænseløs ressource.</a:t>
            </a:r>
          </a:p>
        </p:txBody>
      </p:sp>
      <p:sp>
        <p:nvSpPr>
          <p:cNvPr id="3" name="Pladsholder til indhold 2">
            <a:extLst>
              <a:ext uri="{FF2B5EF4-FFF2-40B4-BE49-F238E27FC236}">
                <a16:creationId xmlns:a16="http://schemas.microsoft.com/office/drawing/2014/main" id="{AB968A1E-7B8B-1983-2EE5-3BD0956D685E}"/>
              </a:ext>
            </a:extLst>
          </p:cNvPr>
          <p:cNvSpPr>
            <a:spLocks noGrp="1"/>
          </p:cNvSpPr>
          <p:nvPr>
            <p:ph sz="half" idx="1"/>
          </p:nvPr>
        </p:nvSpPr>
        <p:spPr>
          <a:xfrm>
            <a:off x="1169987" y="2057399"/>
            <a:ext cx="4754880" cy="4023360"/>
          </a:xfrm>
        </p:spPr>
        <p:txBody>
          <a:bodyPr>
            <a:normAutofit/>
          </a:bodyPr>
          <a:lstStyle/>
          <a:p>
            <a:r>
              <a:rPr lang="da-DK" dirty="0">
                <a:solidFill>
                  <a:srgbClr val="FF0000"/>
                </a:solidFill>
              </a:rPr>
              <a:t>Er det forbruger eller producent, når tøjkollektioner udskiftes hver måned (fast </a:t>
            </a:r>
            <a:r>
              <a:rPr lang="da-DK" dirty="0" err="1">
                <a:solidFill>
                  <a:srgbClr val="FF0000"/>
                </a:solidFill>
              </a:rPr>
              <a:t>fashion</a:t>
            </a:r>
            <a:r>
              <a:rPr lang="da-DK" dirty="0">
                <a:solidFill>
                  <a:srgbClr val="FF0000"/>
                </a:solidFill>
              </a:rPr>
              <a:t>)</a:t>
            </a:r>
          </a:p>
          <a:p>
            <a:r>
              <a:rPr lang="da-DK" dirty="0">
                <a:solidFill>
                  <a:srgbClr val="FF0000"/>
                </a:solidFill>
              </a:rPr>
              <a:t>For retten til at få noget nyt mage til det jeg har – cirka – eller til at gå lige så bemærkelsesværdig klædt som min nabo.</a:t>
            </a:r>
          </a:p>
          <a:p>
            <a:r>
              <a:rPr lang="da-DK" dirty="0">
                <a:solidFill>
                  <a:srgbClr val="FF0000"/>
                </a:solidFill>
              </a:rPr>
              <a:t>Manglende information produkters levetid – eller som i Frankrig: Om muligheden for at reparere produktet.</a:t>
            </a:r>
          </a:p>
          <a:p>
            <a:endParaRPr lang="da-DK" dirty="0">
              <a:solidFill>
                <a:srgbClr val="FF0000"/>
              </a:solidFill>
            </a:endParaRPr>
          </a:p>
          <a:p>
            <a:endParaRPr lang="da-DK" dirty="0"/>
          </a:p>
        </p:txBody>
      </p:sp>
      <p:pic>
        <p:nvPicPr>
          <p:cNvPr id="7" name="Pladsholder til indhold 6">
            <a:extLst>
              <a:ext uri="{FF2B5EF4-FFF2-40B4-BE49-F238E27FC236}">
                <a16:creationId xmlns:a16="http://schemas.microsoft.com/office/drawing/2014/main" id="{F80086DA-3A50-3A5B-B1A7-48771BF0F848}"/>
              </a:ext>
            </a:extLst>
          </p:cNvPr>
          <p:cNvPicPr>
            <a:picLocks noGrp="1" noChangeAspect="1"/>
          </p:cNvPicPr>
          <p:nvPr>
            <p:ph sz="half" idx="2"/>
          </p:nvPr>
        </p:nvPicPr>
        <p:blipFill>
          <a:blip r:embed="rId2"/>
          <a:stretch>
            <a:fillRect/>
          </a:stretch>
        </p:blipFill>
        <p:spPr>
          <a:xfrm>
            <a:off x="7303823" y="2057400"/>
            <a:ext cx="2681816" cy="4022725"/>
          </a:xfrm>
        </p:spPr>
      </p:pic>
    </p:spTree>
    <p:extLst>
      <p:ext uri="{BB962C8B-B14F-4D97-AF65-F5344CB8AC3E}">
        <p14:creationId xmlns:p14="http://schemas.microsoft.com/office/powerpoint/2010/main" val="82282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8CB01-48A8-7A0C-0DF1-79499B9B816A}"/>
              </a:ext>
            </a:extLst>
          </p:cNvPr>
          <p:cNvSpPr>
            <a:spLocks noGrp="1"/>
          </p:cNvSpPr>
          <p:nvPr>
            <p:ph type="title"/>
          </p:nvPr>
        </p:nvSpPr>
        <p:spPr>
          <a:xfrm>
            <a:off x="706581" y="609600"/>
            <a:ext cx="10690167" cy="1356360"/>
          </a:xfrm>
        </p:spPr>
        <p:txBody>
          <a:bodyPr>
            <a:normAutofit/>
          </a:bodyPr>
          <a:lstStyle/>
          <a:p>
            <a:r>
              <a:rPr lang="da-DK" dirty="0">
                <a:solidFill>
                  <a:srgbClr val="FF0000"/>
                </a:solidFill>
              </a:rPr>
              <a:t>Forbrugernes begrænsninger</a:t>
            </a:r>
            <a:br>
              <a:rPr lang="da-DK" dirty="0">
                <a:solidFill>
                  <a:srgbClr val="FF0000"/>
                </a:solidFill>
              </a:rPr>
            </a:br>
            <a:r>
              <a:rPr lang="da-DK" sz="2200" dirty="0">
                <a:solidFill>
                  <a:srgbClr val="FF0000"/>
                </a:solidFill>
              </a:rPr>
              <a:t>Vi bruger løs som om Jorden var en grænseløs ressource.</a:t>
            </a:r>
          </a:p>
        </p:txBody>
      </p:sp>
      <p:sp>
        <p:nvSpPr>
          <p:cNvPr id="3" name="Pladsholder til indhold 2">
            <a:extLst>
              <a:ext uri="{FF2B5EF4-FFF2-40B4-BE49-F238E27FC236}">
                <a16:creationId xmlns:a16="http://schemas.microsoft.com/office/drawing/2014/main" id="{AB968A1E-7B8B-1983-2EE5-3BD0956D685E}"/>
              </a:ext>
            </a:extLst>
          </p:cNvPr>
          <p:cNvSpPr>
            <a:spLocks noGrp="1"/>
          </p:cNvSpPr>
          <p:nvPr>
            <p:ph sz="half" idx="1"/>
          </p:nvPr>
        </p:nvSpPr>
        <p:spPr>
          <a:xfrm>
            <a:off x="1169987" y="2057399"/>
            <a:ext cx="4754880" cy="4023360"/>
          </a:xfrm>
        </p:spPr>
        <p:txBody>
          <a:bodyPr>
            <a:normAutofit/>
          </a:bodyPr>
          <a:lstStyle/>
          <a:p>
            <a:r>
              <a:rPr lang="da-DK" dirty="0">
                <a:solidFill>
                  <a:srgbClr val="FF0000"/>
                </a:solidFill>
              </a:rPr>
              <a:t>Der var engang da vi næsten alle kunne reparere næsten hvad som helst. Med ståltråd og høstbindegarn.</a:t>
            </a:r>
          </a:p>
          <a:p>
            <a:r>
              <a:rPr lang="da-DK" dirty="0">
                <a:solidFill>
                  <a:srgbClr val="FF0000"/>
                </a:solidFill>
              </a:rPr>
              <a:t>Den almindelige forbruger har glemt evnerne og at muligheden findes</a:t>
            </a:r>
          </a:p>
          <a:p>
            <a:r>
              <a:rPr lang="da-DK" dirty="0">
                <a:solidFill>
                  <a:srgbClr val="FF0000"/>
                </a:solidFill>
              </a:rPr>
              <a:t>Og reparatørerne har vanskeligt ved at tilbyde en økonomisk fordelagtig pris.</a:t>
            </a:r>
          </a:p>
          <a:p>
            <a:endParaRPr lang="da-DK" dirty="0">
              <a:solidFill>
                <a:srgbClr val="FF0000"/>
              </a:solidFill>
            </a:endParaRPr>
          </a:p>
          <a:p>
            <a:endParaRPr lang="da-DK" dirty="0"/>
          </a:p>
        </p:txBody>
      </p:sp>
      <p:pic>
        <p:nvPicPr>
          <p:cNvPr id="8" name="Pladsholder til indhold 7">
            <a:extLst>
              <a:ext uri="{FF2B5EF4-FFF2-40B4-BE49-F238E27FC236}">
                <a16:creationId xmlns:a16="http://schemas.microsoft.com/office/drawing/2014/main" id="{C8636DCD-9707-0BD8-E950-93C1EF48E1A0}"/>
              </a:ext>
            </a:extLst>
          </p:cNvPr>
          <p:cNvPicPr>
            <a:picLocks noGrp="1" noChangeAspect="1"/>
          </p:cNvPicPr>
          <p:nvPr>
            <p:ph sz="half" idx="2"/>
          </p:nvPr>
        </p:nvPicPr>
        <p:blipFill>
          <a:blip r:embed="rId2"/>
          <a:stretch>
            <a:fillRect/>
          </a:stretch>
        </p:blipFill>
        <p:spPr>
          <a:xfrm>
            <a:off x="6267450" y="2643322"/>
            <a:ext cx="4754563" cy="2850880"/>
          </a:xfrm>
        </p:spPr>
      </p:pic>
    </p:spTree>
    <p:extLst>
      <p:ext uri="{BB962C8B-B14F-4D97-AF65-F5344CB8AC3E}">
        <p14:creationId xmlns:p14="http://schemas.microsoft.com/office/powerpoint/2010/main" val="33949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8CB01-48A8-7A0C-0DF1-79499B9B816A}"/>
              </a:ext>
            </a:extLst>
          </p:cNvPr>
          <p:cNvSpPr>
            <a:spLocks noGrp="1"/>
          </p:cNvSpPr>
          <p:nvPr>
            <p:ph type="title"/>
          </p:nvPr>
        </p:nvSpPr>
        <p:spPr>
          <a:xfrm>
            <a:off x="706581" y="609600"/>
            <a:ext cx="10690167" cy="1356360"/>
          </a:xfrm>
        </p:spPr>
        <p:txBody>
          <a:bodyPr>
            <a:normAutofit/>
          </a:bodyPr>
          <a:lstStyle/>
          <a:p>
            <a:r>
              <a:rPr lang="da-DK" dirty="0">
                <a:solidFill>
                  <a:srgbClr val="FF0000"/>
                </a:solidFill>
              </a:rPr>
              <a:t>Reparatør-muligheder</a:t>
            </a:r>
            <a:br>
              <a:rPr lang="da-DK" dirty="0">
                <a:solidFill>
                  <a:srgbClr val="FF0000"/>
                </a:solidFill>
              </a:rPr>
            </a:br>
            <a:r>
              <a:rPr lang="da-DK" sz="2200" dirty="0">
                <a:solidFill>
                  <a:srgbClr val="FF0000"/>
                </a:solidFill>
              </a:rPr>
              <a:t>Lovgiverne holder med de store</a:t>
            </a:r>
          </a:p>
        </p:txBody>
      </p:sp>
      <p:sp>
        <p:nvSpPr>
          <p:cNvPr id="3" name="Pladsholder til indhold 2">
            <a:extLst>
              <a:ext uri="{FF2B5EF4-FFF2-40B4-BE49-F238E27FC236}">
                <a16:creationId xmlns:a16="http://schemas.microsoft.com/office/drawing/2014/main" id="{AB968A1E-7B8B-1983-2EE5-3BD0956D685E}"/>
              </a:ext>
            </a:extLst>
          </p:cNvPr>
          <p:cNvSpPr>
            <a:spLocks noGrp="1"/>
          </p:cNvSpPr>
          <p:nvPr>
            <p:ph sz="half" idx="1"/>
          </p:nvPr>
        </p:nvSpPr>
        <p:spPr>
          <a:xfrm>
            <a:off x="1169987" y="2057399"/>
            <a:ext cx="4754880" cy="4023360"/>
          </a:xfrm>
        </p:spPr>
        <p:txBody>
          <a:bodyPr>
            <a:normAutofit/>
          </a:bodyPr>
          <a:lstStyle/>
          <a:p>
            <a:r>
              <a:rPr lang="da-DK" dirty="0">
                <a:solidFill>
                  <a:srgbClr val="FF0000"/>
                </a:solidFill>
              </a:rPr>
              <a:t>Genopdagelse af reparationer som en mulighed kræver viden om at det kan lade sig gøre, samarbejde mellem private (og dermed Repair Caféerne) og professionelle, så der ikke skal være noget meningsløst startgebyr og billige reservedele.</a:t>
            </a:r>
          </a:p>
          <a:p>
            <a:r>
              <a:rPr lang="da-DK" dirty="0">
                <a:solidFill>
                  <a:srgbClr val="FF0000"/>
                </a:solidFill>
              </a:rPr>
              <a:t>Østrig (tilskud til løn) og Sverige (halv moms) støtter reparationer.</a:t>
            </a:r>
          </a:p>
          <a:p>
            <a:endParaRPr lang="da-DK" dirty="0">
              <a:solidFill>
                <a:srgbClr val="FF0000"/>
              </a:solidFill>
            </a:endParaRPr>
          </a:p>
          <a:p>
            <a:endParaRPr lang="da-DK" dirty="0"/>
          </a:p>
        </p:txBody>
      </p:sp>
      <p:pic>
        <p:nvPicPr>
          <p:cNvPr id="8" name="Pladsholder til indhold 7">
            <a:extLst>
              <a:ext uri="{FF2B5EF4-FFF2-40B4-BE49-F238E27FC236}">
                <a16:creationId xmlns:a16="http://schemas.microsoft.com/office/drawing/2014/main" id="{BC8DA491-7011-A28D-F5CC-BD8B287A2C3C}"/>
              </a:ext>
            </a:extLst>
          </p:cNvPr>
          <p:cNvPicPr>
            <a:picLocks noGrp="1" noChangeAspect="1"/>
          </p:cNvPicPr>
          <p:nvPr>
            <p:ph sz="half" idx="2"/>
          </p:nvPr>
        </p:nvPicPr>
        <p:blipFill>
          <a:blip r:embed="rId2"/>
          <a:stretch>
            <a:fillRect/>
          </a:stretch>
        </p:blipFill>
        <p:spPr>
          <a:xfrm>
            <a:off x="6267450" y="2729449"/>
            <a:ext cx="4754563" cy="2678627"/>
          </a:xfrm>
        </p:spPr>
      </p:pic>
    </p:spTree>
    <p:extLst>
      <p:ext uri="{BB962C8B-B14F-4D97-AF65-F5344CB8AC3E}">
        <p14:creationId xmlns:p14="http://schemas.microsoft.com/office/powerpoint/2010/main" val="310902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8CB01-48A8-7A0C-0DF1-79499B9B816A}"/>
              </a:ext>
            </a:extLst>
          </p:cNvPr>
          <p:cNvSpPr>
            <a:spLocks noGrp="1"/>
          </p:cNvSpPr>
          <p:nvPr>
            <p:ph type="title"/>
          </p:nvPr>
        </p:nvSpPr>
        <p:spPr>
          <a:xfrm>
            <a:off x="706581" y="609600"/>
            <a:ext cx="10690167" cy="1356360"/>
          </a:xfrm>
        </p:spPr>
        <p:txBody>
          <a:bodyPr>
            <a:normAutofit/>
          </a:bodyPr>
          <a:lstStyle/>
          <a:p>
            <a:r>
              <a:rPr lang="da-DK" dirty="0">
                <a:solidFill>
                  <a:srgbClr val="FF0000"/>
                </a:solidFill>
              </a:rPr>
              <a:t>Lovgivning</a:t>
            </a:r>
            <a:br>
              <a:rPr lang="da-DK" dirty="0">
                <a:solidFill>
                  <a:srgbClr val="FF0000"/>
                </a:solidFill>
              </a:rPr>
            </a:br>
            <a:r>
              <a:rPr lang="da-DK" sz="2200" dirty="0">
                <a:solidFill>
                  <a:srgbClr val="FF0000"/>
                </a:solidFill>
              </a:rPr>
              <a:t>Det interesserer dem vist ikke</a:t>
            </a:r>
          </a:p>
        </p:txBody>
      </p:sp>
      <p:sp>
        <p:nvSpPr>
          <p:cNvPr id="3" name="Pladsholder til indhold 2">
            <a:extLst>
              <a:ext uri="{FF2B5EF4-FFF2-40B4-BE49-F238E27FC236}">
                <a16:creationId xmlns:a16="http://schemas.microsoft.com/office/drawing/2014/main" id="{AB968A1E-7B8B-1983-2EE5-3BD0956D685E}"/>
              </a:ext>
            </a:extLst>
          </p:cNvPr>
          <p:cNvSpPr>
            <a:spLocks noGrp="1"/>
          </p:cNvSpPr>
          <p:nvPr>
            <p:ph sz="half" idx="1"/>
          </p:nvPr>
        </p:nvSpPr>
        <p:spPr>
          <a:xfrm>
            <a:off x="1169987" y="2057399"/>
            <a:ext cx="4754880" cy="4023360"/>
          </a:xfrm>
        </p:spPr>
        <p:txBody>
          <a:bodyPr>
            <a:normAutofit/>
          </a:bodyPr>
          <a:lstStyle/>
          <a:p>
            <a:r>
              <a:rPr lang="da-DK" dirty="0">
                <a:solidFill>
                  <a:srgbClr val="FF0000"/>
                </a:solidFill>
              </a:rPr>
              <a:t>Vi er så dygtige til at begrænse vores indenlands co2 udslip – men tier bekvemt stille med det co2 udslip, der skyldes vores import.</a:t>
            </a:r>
          </a:p>
          <a:p>
            <a:r>
              <a:rPr lang="da-DK" dirty="0">
                <a:solidFill>
                  <a:srgbClr val="FF0000"/>
                </a:solidFill>
              </a:rPr>
              <a:t>Men man kan gøre noget, hvis viljen er til stede. Fx forbud mod planlagt forældelse, forbrugerinformation om levetid og om </a:t>
            </a:r>
            <a:r>
              <a:rPr lang="da-DK" dirty="0" err="1">
                <a:solidFill>
                  <a:srgbClr val="FF0000"/>
                </a:solidFill>
              </a:rPr>
              <a:t>reparerbarhed</a:t>
            </a:r>
            <a:r>
              <a:rPr lang="da-DK" dirty="0">
                <a:solidFill>
                  <a:srgbClr val="FF0000"/>
                </a:solidFill>
              </a:rPr>
              <a:t> og støtte til reparationssektoren.</a:t>
            </a:r>
          </a:p>
          <a:p>
            <a:r>
              <a:rPr lang="da-DK" dirty="0">
                <a:solidFill>
                  <a:srgbClr val="FF0000"/>
                </a:solidFill>
              </a:rPr>
              <a:t>EU’s aktuelle forslag er vist </a:t>
            </a:r>
            <a:r>
              <a:rPr lang="da-DK" dirty="0" err="1">
                <a:solidFill>
                  <a:srgbClr val="FF0000"/>
                </a:solidFill>
              </a:rPr>
              <a:t>greenwashing</a:t>
            </a:r>
            <a:r>
              <a:rPr lang="da-DK" dirty="0">
                <a:solidFill>
                  <a:srgbClr val="FF0000"/>
                </a:solidFill>
              </a:rPr>
              <a:t>.</a:t>
            </a:r>
          </a:p>
          <a:p>
            <a:endParaRPr lang="da-DK" dirty="0"/>
          </a:p>
        </p:txBody>
      </p:sp>
      <p:pic>
        <p:nvPicPr>
          <p:cNvPr id="7" name="Pladsholder til indhold 6">
            <a:extLst>
              <a:ext uri="{FF2B5EF4-FFF2-40B4-BE49-F238E27FC236}">
                <a16:creationId xmlns:a16="http://schemas.microsoft.com/office/drawing/2014/main" id="{4A7455C6-965F-1619-7E6B-48DD34AAAF4E}"/>
              </a:ext>
            </a:extLst>
          </p:cNvPr>
          <p:cNvPicPr>
            <a:picLocks noGrp="1" noChangeAspect="1"/>
          </p:cNvPicPr>
          <p:nvPr>
            <p:ph sz="half" idx="2"/>
          </p:nvPr>
        </p:nvPicPr>
        <p:blipFill>
          <a:blip r:embed="rId2"/>
          <a:stretch>
            <a:fillRect/>
          </a:stretch>
        </p:blipFill>
        <p:spPr>
          <a:xfrm>
            <a:off x="6267450" y="2370371"/>
            <a:ext cx="4754563" cy="3396782"/>
          </a:xfrm>
        </p:spPr>
      </p:pic>
    </p:spTree>
    <p:extLst>
      <p:ext uri="{BB962C8B-B14F-4D97-AF65-F5344CB8AC3E}">
        <p14:creationId xmlns:p14="http://schemas.microsoft.com/office/powerpoint/2010/main" val="264848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02F98D4-F31F-F530-4117-3738144A18A6}"/>
              </a:ext>
            </a:extLst>
          </p:cNvPr>
          <p:cNvPicPr>
            <a:picLocks noChangeAspect="1"/>
          </p:cNvPicPr>
          <p:nvPr/>
        </p:nvPicPr>
        <p:blipFill>
          <a:blip r:embed="rId2"/>
          <a:stretch>
            <a:fillRect/>
          </a:stretch>
        </p:blipFill>
        <p:spPr>
          <a:xfrm>
            <a:off x="271462" y="242887"/>
            <a:ext cx="11649075" cy="6372225"/>
          </a:xfrm>
          <a:prstGeom prst="rect">
            <a:avLst/>
          </a:prstGeom>
        </p:spPr>
      </p:pic>
    </p:spTree>
    <p:extLst>
      <p:ext uri="{BB962C8B-B14F-4D97-AF65-F5344CB8AC3E}">
        <p14:creationId xmlns:p14="http://schemas.microsoft.com/office/powerpoint/2010/main" val="116142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7FA9743-DBE6-E2E6-51DC-52E00424B5D2}"/>
              </a:ext>
            </a:extLst>
          </p:cNvPr>
          <p:cNvPicPr>
            <a:picLocks noChangeAspect="1"/>
          </p:cNvPicPr>
          <p:nvPr/>
        </p:nvPicPr>
        <p:blipFill>
          <a:blip r:embed="rId2"/>
          <a:stretch>
            <a:fillRect/>
          </a:stretch>
        </p:blipFill>
        <p:spPr>
          <a:xfrm>
            <a:off x="1352550" y="433387"/>
            <a:ext cx="9486900" cy="5991225"/>
          </a:xfrm>
          <a:prstGeom prst="rect">
            <a:avLst/>
          </a:prstGeom>
        </p:spPr>
      </p:pic>
    </p:spTree>
    <p:extLst>
      <p:ext uri="{BB962C8B-B14F-4D97-AF65-F5344CB8AC3E}">
        <p14:creationId xmlns:p14="http://schemas.microsoft.com/office/powerpoint/2010/main" val="148326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D2A03213-6ED6-68B5-397C-92E66629D130}"/>
              </a:ext>
            </a:extLst>
          </p:cNvPr>
          <p:cNvPicPr>
            <a:picLocks noChangeAspect="1"/>
          </p:cNvPicPr>
          <p:nvPr/>
        </p:nvPicPr>
        <p:blipFill>
          <a:blip r:embed="rId2"/>
          <a:stretch>
            <a:fillRect/>
          </a:stretch>
        </p:blipFill>
        <p:spPr>
          <a:xfrm>
            <a:off x="2686050" y="1338262"/>
            <a:ext cx="6819900" cy="4181475"/>
          </a:xfrm>
          <a:prstGeom prst="rect">
            <a:avLst/>
          </a:prstGeom>
        </p:spPr>
      </p:pic>
      <p:sp>
        <p:nvSpPr>
          <p:cNvPr id="4" name="Tekstfelt 3">
            <a:extLst>
              <a:ext uri="{FF2B5EF4-FFF2-40B4-BE49-F238E27FC236}">
                <a16:creationId xmlns:a16="http://schemas.microsoft.com/office/drawing/2014/main" id="{24383B8A-5178-AF5B-8F59-4F18248014CB}"/>
              </a:ext>
            </a:extLst>
          </p:cNvPr>
          <p:cNvSpPr txBox="1"/>
          <p:nvPr/>
        </p:nvSpPr>
        <p:spPr>
          <a:xfrm>
            <a:off x="1363286" y="806335"/>
            <a:ext cx="8672567" cy="369332"/>
          </a:xfrm>
          <a:prstGeom prst="rect">
            <a:avLst/>
          </a:prstGeom>
          <a:noFill/>
        </p:spPr>
        <p:txBody>
          <a:bodyPr wrap="none" rtlCol="0">
            <a:spAutoFit/>
          </a:bodyPr>
          <a:lstStyle/>
          <a:p>
            <a:r>
              <a:rPr lang="da-DK" dirty="0"/>
              <a:t>Kun præcise data for 10 produkter – men man finder let noget man kan sammenligne med</a:t>
            </a:r>
          </a:p>
        </p:txBody>
      </p:sp>
    </p:spTree>
    <p:extLst>
      <p:ext uri="{BB962C8B-B14F-4D97-AF65-F5344CB8AC3E}">
        <p14:creationId xmlns:p14="http://schemas.microsoft.com/office/powerpoint/2010/main" val="285698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24383B8A-5178-AF5B-8F59-4F18248014CB}"/>
              </a:ext>
            </a:extLst>
          </p:cNvPr>
          <p:cNvSpPr txBox="1"/>
          <p:nvPr/>
        </p:nvSpPr>
        <p:spPr>
          <a:xfrm>
            <a:off x="979714" y="862149"/>
            <a:ext cx="10565862" cy="369332"/>
          </a:xfrm>
          <a:prstGeom prst="rect">
            <a:avLst/>
          </a:prstGeom>
          <a:noFill/>
        </p:spPr>
        <p:txBody>
          <a:bodyPr wrap="square" rtlCol="0">
            <a:spAutoFit/>
          </a:bodyPr>
          <a:lstStyle/>
          <a:p>
            <a:r>
              <a:rPr lang="da-DK" b="1" dirty="0"/>
              <a:t>Beregningsmetoden benyttes også på </a:t>
            </a:r>
            <a:r>
              <a:rPr lang="da-DK" b="1" dirty="0" err="1"/>
              <a:t>repair</a:t>
            </a:r>
            <a:r>
              <a:rPr lang="da-DK" b="1" dirty="0"/>
              <a:t> caféernes data, så de kan se co2 resultatet af deres arbejde</a:t>
            </a:r>
          </a:p>
        </p:txBody>
      </p:sp>
      <p:pic>
        <p:nvPicPr>
          <p:cNvPr id="6" name="Billede 5">
            <a:extLst>
              <a:ext uri="{FF2B5EF4-FFF2-40B4-BE49-F238E27FC236}">
                <a16:creationId xmlns:a16="http://schemas.microsoft.com/office/drawing/2014/main" id="{171FB64B-8EF5-29C6-3D17-318003CE5BF8}"/>
              </a:ext>
            </a:extLst>
          </p:cNvPr>
          <p:cNvPicPr>
            <a:picLocks noChangeAspect="1"/>
          </p:cNvPicPr>
          <p:nvPr/>
        </p:nvPicPr>
        <p:blipFill>
          <a:blip r:embed="rId2"/>
          <a:stretch>
            <a:fillRect/>
          </a:stretch>
        </p:blipFill>
        <p:spPr>
          <a:xfrm>
            <a:off x="1074440" y="1476102"/>
            <a:ext cx="10120626" cy="4650377"/>
          </a:xfrm>
          <a:prstGeom prst="rect">
            <a:avLst/>
          </a:prstGeom>
        </p:spPr>
      </p:pic>
    </p:spTree>
    <p:extLst>
      <p:ext uri="{BB962C8B-B14F-4D97-AF65-F5344CB8AC3E}">
        <p14:creationId xmlns:p14="http://schemas.microsoft.com/office/powerpoint/2010/main" val="45828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68F52C9-74CB-AC5E-EC70-D413DDAD9E84}"/>
              </a:ext>
            </a:extLst>
          </p:cNvPr>
          <p:cNvPicPr>
            <a:picLocks noChangeAspect="1"/>
          </p:cNvPicPr>
          <p:nvPr/>
        </p:nvPicPr>
        <p:blipFill>
          <a:blip r:embed="rId2"/>
          <a:stretch>
            <a:fillRect/>
          </a:stretch>
        </p:blipFill>
        <p:spPr>
          <a:xfrm>
            <a:off x="243026" y="277091"/>
            <a:ext cx="2933007" cy="2933007"/>
          </a:xfrm>
          <a:prstGeom prst="rect">
            <a:avLst/>
          </a:prstGeom>
        </p:spPr>
      </p:pic>
      <p:pic>
        <p:nvPicPr>
          <p:cNvPr id="6" name="Billede 5">
            <a:extLst>
              <a:ext uri="{FF2B5EF4-FFF2-40B4-BE49-F238E27FC236}">
                <a16:creationId xmlns:a16="http://schemas.microsoft.com/office/drawing/2014/main" id="{07CDD8FA-BDC0-D6EC-2EC8-B47318EAA46C}"/>
              </a:ext>
            </a:extLst>
          </p:cNvPr>
          <p:cNvPicPr>
            <a:picLocks noChangeAspect="1"/>
          </p:cNvPicPr>
          <p:nvPr/>
        </p:nvPicPr>
        <p:blipFill>
          <a:blip r:embed="rId3"/>
          <a:stretch>
            <a:fillRect/>
          </a:stretch>
        </p:blipFill>
        <p:spPr>
          <a:xfrm>
            <a:off x="3567917" y="354082"/>
            <a:ext cx="8135893" cy="6149835"/>
          </a:xfrm>
          <a:prstGeom prst="rect">
            <a:avLst/>
          </a:prstGeom>
        </p:spPr>
      </p:pic>
      <p:sp>
        <p:nvSpPr>
          <p:cNvPr id="7" name="Tekstfelt 6">
            <a:extLst>
              <a:ext uri="{FF2B5EF4-FFF2-40B4-BE49-F238E27FC236}">
                <a16:creationId xmlns:a16="http://schemas.microsoft.com/office/drawing/2014/main" id="{F9F68AC4-2461-7B2E-467D-C050669AE952}"/>
              </a:ext>
            </a:extLst>
          </p:cNvPr>
          <p:cNvSpPr txBox="1"/>
          <p:nvPr/>
        </p:nvSpPr>
        <p:spPr>
          <a:xfrm>
            <a:off x="535578" y="3762103"/>
            <a:ext cx="2933008" cy="923330"/>
          </a:xfrm>
          <a:prstGeom prst="rect">
            <a:avLst/>
          </a:prstGeom>
          <a:noFill/>
        </p:spPr>
        <p:txBody>
          <a:bodyPr wrap="square" rtlCol="0">
            <a:spAutoFit/>
          </a:bodyPr>
          <a:lstStyle/>
          <a:p>
            <a:r>
              <a:rPr lang="da-DK" b="1" dirty="0"/>
              <a:t>Paraplyorganisation for </a:t>
            </a:r>
            <a:r>
              <a:rPr lang="da-DK" b="1" dirty="0" err="1"/>
              <a:t>repair</a:t>
            </a:r>
            <a:r>
              <a:rPr lang="da-DK" b="1" dirty="0"/>
              <a:t> caféer i Danmark – p.t. mere end 85</a:t>
            </a:r>
          </a:p>
        </p:txBody>
      </p:sp>
    </p:spTree>
    <p:extLst>
      <p:ext uri="{BB962C8B-B14F-4D97-AF65-F5344CB8AC3E}">
        <p14:creationId xmlns:p14="http://schemas.microsoft.com/office/powerpoint/2010/main" val="272615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68F52C9-74CB-AC5E-EC70-D413DDAD9E84}"/>
              </a:ext>
            </a:extLst>
          </p:cNvPr>
          <p:cNvPicPr>
            <a:picLocks noChangeAspect="1"/>
          </p:cNvPicPr>
          <p:nvPr/>
        </p:nvPicPr>
        <p:blipFill>
          <a:blip r:embed="rId2"/>
          <a:stretch>
            <a:fillRect/>
          </a:stretch>
        </p:blipFill>
        <p:spPr>
          <a:xfrm>
            <a:off x="888757" y="277092"/>
            <a:ext cx="2933007" cy="2933007"/>
          </a:xfrm>
          <a:prstGeom prst="rect">
            <a:avLst/>
          </a:prstGeom>
        </p:spPr>
      </p:pic>
      <p:sp>
        <p:nvSpPr>
          <p:cNvPr id="3" name="Tekstfelt 2">
            <a:extLst>
              <a:ext uri="{FF2B5EF4-FFF2-40B4-BE49-F238E27FC236}">
                <a16:creationId xmlns:a16="http://schemas.microsoft.com/office/drawing/2014/main" id="{A4C8065F-2A40-8F19-A8A3-FCE6159F96F9}"/>
              </a:ext>
            </a:extLst>
          </p:cNvPr>
          <p:cNvSpPr txBox="1"/>
          <p:nvPr/>
        </p:nvSpPr>
        <p:spPr>
          <a:xfrm>
            <a:off x="4623768" y="480359"/>
            <a:ext cx="6740435" cy="5909310"/>
          </a:xfrm>
          <a:prstGeom prst="rect">
            <a:avLst/>
          </a:prstGeom>
          <a:noFill/>
        </p:spPr>
        <p:txBody>
          <a:bodyPr wrap="square" rtlCol="0">
            <a:spAutoFit/>
          </a:bodyPr>
          <a:lstStyle/>
          <a:p>
            <a:r>
              <a:rPr lang="da-DK" b="1" dirty="0"/>
              <a:t>Repair caféerne er et fællesskab for folk, der ønsker at hjælpe folk med at reparere deres ting, ønsker at blive dygtigere til at reparere, at bevare og udbygge denne viden – og at være sammen med ligesindede.</a:t>
            </a:r>
          </a:p>
          <a:p>
            <a:endParaRPr lang="da-DK" b="1" dirty="0"/>
          </a:p>
          <a:p>
            <a:r>
              <a:rPr lang="da-DK" b="1" dirty="0"/>
              <a:t>Repair cafe Danmark hjælper med vejledninger, andre materialer,  undervisning, rabataftaler m.v.</a:t>
            </a:r>
          </a:p>
          <a:p>
            <a:endParaRPr lang="da-DK" b="1" dirty="0"/>
          </a:p>
          <a:p>
            <a:r>
              <a:rPr lang="da-DK" b="1" dirty="0"/>
              <a:t>Repair cafe Danmark er også den fælles udfarende kraft, der forsøger at agitere for reparationer, reparationsmuligheder </a:t>
            </a:r>
            <a:r>
              <a:rPr lang="da-DK" b="1" dirty="0" err="1"/>
              <a:t>o.s.v</a:t>
            </a:r>
            <a:r>
              <a:rPr lang="da-DK" b="1" dirty="0"/>
              <a:t>. både for at hjælpe med dannelse af nye </a:t>
            </a:r>
            <a:r>
              <a:rPr lang="da-DK" b="1" dirty="0" err="1"/>
              <a:t>repair</a:t>
            </a:r>
            <a:r>
              <a:rPr lang="da-DK" b="1" dirty="0"/>
              <a:t> caféer og centralt i forhold til andre organisationer og det politiske system.</a:t>
            </a:r>
          </a:p>
          <a:p>
            <a:endParaRPr lang="da-DK" b="1" dirty="0"/>
          </a:p>
          <a:p>
            <a:r>
              <a:rPr lang="da-DK" b="1" dirty="0"/>
              <a:t>Repair cafe Danmark har de sidste 3 år modtaget økonomisk støtte fra LB forsikring og uden denne støtte havde det næppe været muligt at øge familien med </a:t>
            </a:r>
            <a:r>
              <a:rPr lang="da-DK" b="1" dirty="0" err="1"/>
              <a:t>ca</a:t>
            </a:r>
            <a:r>
              <a:rPr lang="da-DK" b="1" dirty="0"/>
              <a:t> 20 nye </a:t>
            </a:r>
            <a:r>
              <a:rPr lang="da-DK" b="1" dirty="0" err="1"/>
              <a:t>repair</a:t>
            </a:r>
            <a:r>
              <a:rPr lang="da-DK" b="1" dirty="0"/>
              <a:t> caféer hvert år.</a:t>
            </a:r>
          </a:p>
          <a:p>
            <a:endParaRPr lang="da-DK" b="1" dirty="0"/>
          </a:p>
          <a:p>
            <a:r>
              <a:rPr lang="da-DK" b="1" dirty="0"/>
              <a:t>Ud over denne støtte er der mange kommuner og organisationer, der støtter ved at stille lokaler m.v. til rådighed, men den største ressource er den frivillige og gratis arbejdskraft fra flere hundreder koordinatorer og fiksere.</a:t>
            </a:r>
          </a:p>
        </p:txBody>
      </p:sp>
      <p:pic>
        <p:nvPicPr>
          <p:cNvPr id="5" name="Billede 4">
            <a:extLst>
              <a:ext uri="{FF2B5EF4-FFF2-40B4-BE49-F238E27FC236}">
                <a16:creationId xmlns:a16="http://schemas.microsoft.com/office/drawing/2014/main" id="{9D4BDB70-BA29-E7F8-BA18-6847F71D81F7}"/>
              </a:ext>
            </a:extLst>
          </p:cNvPr>
          <p:cNvPicPr>
            <a:picLocks noChangeAspect="1"/>
          </p:cNvPicPr>
          <p:nvPr/>
        </p:nvPicPr>
        <p:blipFill>
          <a:blip r:embed="rId3"/>
          <a:stretch>
            <a:fillRect/>
          </a:stretch>
        </p:blipFill>
        <p:spPr>
          <a:xfrm>
            <a:off x="243026" y="3428441"/>
            <a:ext cx="4224471" cy="3152467"/>
          </a:xfrm>
          <a:prstGeom prst="rect">
            <a:avLst/>
          </a:prstGeom>
        </p:spPr>
      </p:pic>
    </p:spTree>
    <p:extLst>
      <p:ext uri="{BB962C8B-B14F-4D97-AF65-F5344CB8AC3E}">
        <p14:creationId xmlns:p14="http://schemas.microsoft.com/office/powerpoint/2010/main" val="368087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8CB01-48A8-7A0C-0DF1-79499B9B816A}"/>
              </a:ext>
            </a:extLst>
          </p:cNvPr>
          <p:cNvSpPr>
            <a:spLocks noGrp="1"/>
          </p:cNvSpPr>
          <p:nvPr>
            <p:ph type="title"/>
          </p:nvPr>
        </p:nvSpPr>
        <p:spPr>
          <a:xfrm>
            <a:off x="706581" y="609600"/>
            <a:ext cx="10690167" cy="1356360"/>
          </a:xfrm>
        </p:spPr>
        <p:txBody>
          <a:bodyPr>
            <a:normAutofit/>
          </a:bodyPr>
          <a:lstStyle/>
          <a:p>
            <a:r>
              <a:rPr lang="da-DK" dirty="0">
                <a:solidFill>
                  <a:srgbClr val="FF0000"/>
                </a:solidFill>
              </a:rPr>
              <a:t>Producenternes design</a:t>
            </a:r>
            <a:br>
              <a:rPr lang="da-DK" dirty="0">
                <a:solidFill>
                  <a:srgbClr val="FF0000"/>
                </a:solidFill>
              </a:rPr>
            </a:br>
            <a:r>
              <a:rPr lang="da-DK" sz="2200" dirty="0">
                <a:solidFill>
                  <a:srgbClr val="FF0000"/>
                </a:solidFill>
              </a:rPr>
              <a:t>Vi tillader planlagt forældelse så man skulle tro, at vi ikke mener at Jorden tilhører os alle</a:t>
            </a:r>
          </a:p>
        </p:txBody>
      </p:sp>
      <p:sp>
        <p:nvSpPr>
          <p:cNvPr id="3" name="Pladsholder til indhold 2">
            <a:extLst>
              <a:ext uri="{FF2B5EF4-FFF2-40B4-BE49-F238E27FC236}">
                <a16:creationId xmlns:a16="http://schemas.microsoft.com/office/drawing/2014/main" id="{AB968A1E-7B8B-1983-2EE5-3BD0956D685E}"/>
              </a:ext>
            </a:extLst>
          </p:cNvPr>
          <p:cNvSpPr>
            <a:spLocks noGrp="1"/>
          </p:cNvSpPr>
          <p:nvPr>
            <p:ph sz="half" idx="1"/>
          </p:nvPr>
        </p:nvSpPr>
        <p:spPr>
          <a:xfrm>
            <a:off x="1169987" y="2057399"/>
            <a:ext cx="4754880" cy="4023360"/>
          </a:xfrm>
        </p:spPr>
        <p:txBody>
          <a:bodyPr>
            <a:normAutofit/>
          </a:bodyPr>
          <a:lstStyle/>
          <a:p>
            <a:r>
              <a:rPr lang="da-DK" dirty="0">
                <a:solidFill>
                  <a:srgbClr val="FF0000"/>
                </a:solidFill>
              </a:rPr>
              <a:t>Planlagt, helt med vilje og uden nogen overfladisk undskyldning (glødelampekonsortiet, printeres sidebegrænsning)</a:t>
            </a:r>
          </a:p>
          <a:p>
            <a:r>
              <a:rPr lang="da-DK" dirty="0">
                <a:solidFill>
                  <a:srgbClr val="FF0000"/>
                </a:solidFill>
              </a:rPr>
              <a:t>Software forårsaget forældelse (Smartphones, Windows: Jeg har skiftet PC utallige gange fordi Microsoft har udgivet en ny Windows, der kan det samme som den gamle)</a:t>
            </a:r>
          </a:p>
          <a:p>
            <a:endParaRPr lang="da-DK" dirty="0">
              <a:solidFill>
                <a:srgbClr val="FF0000"/>
              </a:solidFill>
            </a:endParaRPr>
          </a:p>
          <a:p>
            <a:endParaRPr lang="da-DK" dirty="0"/>
          </a:p>
        </p:txBody>
      </p:sp>
      <p:pic>
        <p:nvPicPr>
          <p:cNvPr id="6" name="Pladsholder til indhold 5">
            <a:extLst>
              <a:ext uri="{FF2B5EF4-FFF2-40B4-BE49-F238E27FC236}">
                <a16:creationId xmlns:a16="http://schemas.microsoft.com/office/drawing/2014/main" id="{6AA81119-3613-F39F-C3F9-B594225EAF28}"/>
              </a:ext>
            </a:extLst>
          </p:cNvPr>
          <p:cNvPicPr>
            <a:picLocks noGrp="1" noChangeAspect="1"/>
          </p:cNvPicPr>
          <p:nvPr>
            <p:ph sz="half" idx="2"/>
          </p:nvPr>
        </p:nvPicPr>
        <p:blipFill>
          <a:blip r:embed="rId2"/>
          <a:stretch>
            <a:fillRect/>
          </a:stretch>
        </p:blipFill>
        <p:spPr>
          <a:xfrm>
            <a:off x="6267450" y="2411943"/>
            <a:ext cx="4754563" cy="3313639"/>
          </a:xfrm>
        </p:spPr>
      </p:pic>
    </p:spTree>
    <p:extLst>
      <p:ext uri="{BB962C8B-B14F-4D97-AF65-F5344CB8AC3E}">
        <p14:creationId xmlns:p14="http://schemas.microsoft.com/office/powerpoint/2010/main" val="309350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8CB01-48A8-7A0C-0DF1-79499B9B816A}"/>
              </a:ext>
            </a:extLst>
          </p:cNvPr>
          <p:cNvSpPr>
            <a:spLocks noGrp="1"/>
          </p:cNvSpPr>
          <p:nvPr>
            <p:ph type="title"/>
          </p:nvPr>
        </p:nvSpPr>
        <p:spPr>
          <a:xfrm>
            <a:off x="706581" y="609600"/>
            <a:ext cx="10690167" cy="1356360"/>
          </a:xfrm>
        </p:spPr>
        <p:txBody>
          <a:bodyPr>
            <a:normAutofit/>
          </a:bodyPr>
          <a:lstStyle/>
          <a:p>
            <a:r>
              <a:rPr lang="da-DK" dirty="0">
                <a:solidFill>
                  <a:srgbClr val="FF0000"/>
                </a:solidFill>
              </a:rPr>
              <a:t>Producenternes design</a:t>
            </a:r>
            <a:br>
              <a:rPr lang="da-DK" dirty="0">
                <a:solidFill>
                  <a:srgbClr val="FF0000"/>
                </a:solidFill>
              </a:rPr>
            </a:br>
            <a:r>
              <a:rPr lang="da-DK" sz="2200" dirty="0">
                <a:solidFill>
                  <a:srgbClr val="FF0000"/>
                </a:solidFill>
              </a:rPr>
              <a:t>Vi tillader planlagt forældelse så man skulle tro, at vi ikke mener at Jorden tilhører os alle</a:t>
            </a:r>
          </a:p>
        </p:txBody>
      </p:sp>
      <p:sp>
        <p:nvSpPr>
          <p:cNvPr id="3" name="Pladsholder til indhold 2">
            <a:extLst>
              <a:ext uri="{FF2B5EF4-FFF2-40B4-BE49-F238E27FC236}">
                <a16:creationId xmlns:a16="http://schemas.microsoft.com/office/drawing/2014/main" id="{AB968A1E-7B8B-1983-2EE5-3BD0956D685E}"/>
              </a:ext>
            </a:extLst>
          </p:cNvPr>
          <p:cNvSpPr>
            <a:spLocks noGrp="1"/>
          </p:cNvSpPr>
          <p:nvPr>
            <p:ph sz="half" idx="1"/>
          </p:nvPr>
        </p:nvSpPr>
        <p:spPr>
          <a:xfrm>
            <a:off x="1169987" y="2057399"/>
            <a:ext cx="4754880" cy="4023360"/>
          </a:xfrm>
        </p:spPr>
        <p:txBody>
          <a:bodyPr>
            <a:normAutofit/>
          </a:bodyPr>
          <a:lstStyle/>
          <a:p>
            <a:r>
              <a:rPr lang="da-DK" dirty="0">
                <a:solidFill>
                  <a:srgbClr val="FF0000"/>
                </a:solidFill>
              </a:rPr>
              <a:t>Ringe design uden hensyn til levetid (Når strømforsyningens elektrolytter anbringes det sted i enheden hvor der udvikles mest varme)</a:t>
            </a:r>
          </a:p>
          <a:p>
            <a:r>
              <a:rPr lang="da-DK" dirty="0">
                <a:solidFill>
                  <a:srgbClr val="FF0000"/>
                </a:solidFill>
              </a:rPr>
              <a:t>Valg af billige komponenter (betyder måske i virkeligheden mindre end vi får at vide)</a:t>
            </a:r>
          </a:p>
          <a:p>
            <a:r>
              <a:rPr lang="da-DK" dirty="0">
                <a:solidFill>
                  <a:srgbClr val="FF0000"/>
                </a:solidFill>
              </a:rPr>
              <a:t>Reparationsfjendtligt design (Limede samlinger, specialskruer, </a:t>
            </a:r>
            <a:r>
              <a:rPr lang="da-DK" dirty="0" err="1">
                <a:solidFill>
                  <a:srgbClr val="FF0000"/>
                </a:solidFill>
              </a:rPr>
              <a:t>monterings”fælder</a:t>
            </a:r>
            <a:r>
              <a:rPr lang="da-DK" dirty="0">
                <a:solidFill>
                  <a:srgbClr val="FF0000"/>
                </a:solidFill>
              </a:rPr>
              <a:t>”)</a:t>
            </a:r>
          </a:p>
          <a:p>
            <a:endParaRPr lang="da-DK" dirty="0">
              <a:solidFill>
                <a:srgbClr val="FF0000"/>
              </a:solidFill>
            </a:endParaRPr>
          </a:p>
          <a:p>
            <a:endParaRPr lang="da-DK" dirty="0"/>
          </a:p>
        </p:txBody>
      </p:sp>
      <p:pic>
        <p:nvPicPr>
          <p:cNvPr id="8" name="Pladsholder til indhold 7">
            <a:extLst>
              <a:ext uri="{FF2B5EF4-FFF2-40B4-BE49-F238E27FC236}">
                <a16:creationId xmlns:a16="http://schemas.microsoft.com/office/drawing/2014/main" id="{9D8E8942-DECC-CB5D-EAD8-F9BBA10C0037}"/>
              </a:ext>
            </a:extLst>
          </p:cNvPr>
          <p:cNvPicPr>
            <a:picLocks noGrp="1" noChangeAspect="1"/>
          </p:cNvPicPr>
          <p:nvPr>
            <p:ph sz="half" idx="2"/>
          </p:nvPr>
        </p:nvPicPr>
        <p:blipFill>
          <a:blip r:embed="rId2"/>
          <a:stretch>
            <a:fillRect/>
          </a:stretch>
        </p:blipFill>
        <p:spPr>
          <a:xfrm>
            <a:off x="6267450" y="2483134"/>
            <a:ext cx="4754563" cy="3171256"/>
          </a:xfrm>
        </p:spPr>
      </p:pic>
    </p:spTree>
    <p:extLst>
      <p:ext uri="{BB962C8B-B14F-4D97-AF65-F5344CB8AC3E}">
        <p14:creationId xmlns:p14="http://schemas.microsoft.com/office/powerpoint/2010/main" val="1299671032"/>
      </p:ext>
    </p:extLst>
  </p:cSld>
  <p:clrMapOvr>
    <a:masterClrMapping/>
  </p:clrMapOvr>
</p:sld>
</file>

<file path=ppt/theme/theme1.xml><?xml version="1.0" encoding="utf-8"?>
<a:theme xmlns:a="http://schemas.openxmlformats.org/drawingml/2006/main" name="Grundlæggend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93</TotalTime>
  <Words>633</Words>
  <Application>Microsoft Office PowerPoint</Application>
  <PresentationFormat>Widescreen</PresentationFormat>
  <Paragraphs>37</Paragraphs>
  <Slides>13</Slides>
  <Notes>0</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13</vt:i4>
      </vt:variant>
    </vt:vector>
  </HeadingPairs>
  <TitlesOfParts>
    <vt:vector size="15" baseType="lpstr">
      <vt:lpstr>Corbel</vt:lpstr>
      <vt:lpstr>Grundlæggende</vt:lpstr>
      <vt:lpstr>CO2 beregner</vt:lpstr>
      <vt:lpstr>PowerPoint-præsentation</vt:lpstr>
      <vt:lpstr>PowerPoint-præsentation</vt:lpstr>
      <vt:lpstr>PowerPoint-præsentation</vt:lpstr>
      <vt:lpstr>PowerPoint-præsentation</vt:lpstr>
      <vt:lpstr>PowerPoint-præsentation</vt:lpstr>
      <vt:lpstr>PowerPoint-præsentation</vt:lpstr>
      <vt:lpstr>Producenternes design Vi tillader planlagt forældelse så man skulle tro, at vi ikke mener at Jorden tilhører os alle</vt:lpstr>
      <vt:lpstr>Producenternes design Vi tillader planlagt forældelse så man skulle tro, at vi ikke mener at Jorden tilhører os alle</vt:lpstr>
      <vt:lpstr>Forbrugernes valg Vi bruger løs som om Jorden var en grænseløs ressource.</vt:lpstr>
      <vt:lpstr>Forbrugernes begrænsninger Vi bruger løs som om Jorden var en grænseløs ressource.</vt:lpstr>
      <vt:lpstr>Reparatør-muligheder Lovgiverne holder med de store</vt:lpstr>
      <vt:lpstr>Lovgivning Det interesserer dem vist ikke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CO2 beregner</dc:title>
  <dc:creator>Arne Skov</dc:creator>
  <cp:lastModifiedBy>Arne Skov</cp:lastModifiedBy>
  <cp:revision>9</cp:revision>
  <cp:lastPrinted>2023-05-16T08:15:50Z</cp:lastPrinted>
  <dcterms:created xsi:type="dcterms:W3CDTF">2023-05-15T16:02:43Z</dcterms:created>
  <dcterms:modified xsi:type="dcterms:W3CDTF">2023-05-22T10:19:15Z</dcterms:modified>
</cp:coreProperties>
</file>